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63" r:id="rId3"/>
    <p:sldId id="278" r:id="rId4"/>
    <p:sldId id="261" r:id="rId5"/>
    <p:sldId id="279" r:id="rId6"/>
    <p:sldId id="286" r:id="rId7"/>
    <p:sldId id="300" r:id="rId8"/>
    <p:sldId id="285" r:id="rId9"/>
    <p:sldId id="308" r:id="rId10"/>
    <p:sldId id="301" r:id="rId11"/>
    <p:sldId id="303" r:id="rId12"/>
    <p:sldId id="305" r:id="rId13"/>
    <p:sldId id="306" r:id="rId14"/>
    <p:sldId id="316" r:id="rId15"/>
    <p:sldId id="312" r:id="rId16"/>
    <p:sldId id="310" r:id="rId17"/>
    <p:sldId id="311" r:id="rId18"/>
    <p:sldId id="313" r:id="rId19"/>
    <p:sldId id="314" r:id="rId20"/>
    <p:sldId id="309" r:id="rId21"/>
    <p:sldId id="272" r:id="rId22"/>
    <p:sldId id="290" r:id="rId23"/>
  </p:sldIdLst>
  <p:sldSz cx="9144000" cy="5143500" type="screen16x9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1D4C7E"/>
    <a:srgbClr val="2A7EB1"/>
    <a:srgbClr val="9CD1FF"/>
    <a:srgbClr val="1A617F"/>
    <a:srgbClr val="194D71"/>
    <a:srgbClr val="1E5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6"/>
    <p:restoredTop sz="93537"/>
  </p:normalViewPr>
  <p:slideViewPr>
    <p:cSldViewPr snapToGrid="0" snapToObjects="1">
      <p:cViewPr varScale="1">
        <p:scale>
          <a:sx n="158" d="100"/>
          <a:sy n="158" d="100"/>
        </p:scale>
        <p:origin x="720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DF294A71-638D-A44E-89C9-CC1D36778D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536F3E-A456-4949-B6F2-836E2C4E04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77C2309-3E14-B249-8F10-899DA3167369}" type="datetimeFigureOut">
              <a:rPr lang="en-US"/>
              <a:pPr>
                <a:defRPr/>
              </a:pPr>
              <a:t>1/14/19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088727-338B-2C4E-91BA-12B8669348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6B44AD-FF44-EB49-8D0C-5ACBCC182B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0D8E4D8-56EF-4145-A364-C783AA291B0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0AAEEC1D-768B-9E41-BF1A-7070B2A064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814D84-A983-8746-9DCC-CA4B35A71F7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9EC2B40-951C-A048-9657-CD15C1D8CE57}" type="datetimeFigureOut">
              <a:rPr lang="en-US"/>
              <a:pPr>
                <a:defRPr/>
              </a:pPr>
              <a:t>1/14/19</a:t>
            </a:fld>
            <a:endParaRPr lang="en-US"/>
          </a:p>
        </p:txBody>
      </p:sp>
      <p:sp>
        <p:nvSpPr>
          <p:cNvPr id="4" name="Espace réservé de l’image des diapositives 3">
            <a:extLst>
              <a:ext uri="{FF2B5EF4-FFF2-40B4-BE49-F238E27FC236}">
                <a16:creationId xmlns:a16="http://schemas.microsoft.com/office/drawing/2014/main" id="{9D5B268D-30C2-BF42-86B2-15A1C4FAB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5564DC69-330C-8E4C-B3CF-9391574AC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FBA902-7055-634B-B64C-642526A6DF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42822B-CBC3-DE40-BE04-538AEBF1E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26CEAA01-637E-9040-8866-0358AAE0D41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SNR = 20dB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Channel assumed constant during the frame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2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SNR = 20dB, N = 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GEO_CHAP_03.jpg">
            <a:extLst>
              <a:ext uri="{FF2B5EF4-FFF2-40B4-BE49-F238E27FC236}">
                <a16:creationId xmlns:a16="http://schemas.microsoft.com/office/drawing/2014/main" id="{4C47986F-CFD4-454F-B767-3B0B610D0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E38E12A-0B10-5E42-92AB-A87E7B9C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960D2673-F4FC-E346-8467-714A883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308F2-77F8-6940-AA88-6BC2E0F7513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15EA6D-614F-4440-A18F-F9CF6F5B5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5251EE-1F95-804B-AE29-24590FA6142C}"/>
              </a:ext>
            </a:extLst>
          </p:cNvPr>
          <p:cNvSpPr/>
          <p:nvPr userDrawn="1"/>
        </p:nvSpPr>
        <p:spPr>
          <a:xfrm>
            <a:off x="0" y="0"/>
            <a:ext cx="9152477" cy="635816"/>
          </a:xfrm>
          <a:prstGeom prst="rect">
            <a:avLst/>
          </a:prstGeom>
          <a:gradFill>
            <a:gsLst>
              <a:gs pos="100000">
                <a:srgbClr val="1D4C7E"/>
              </a:gs>
              <a:gs pos="33000">
                <a:srgbClr val="2A7EB1"/>
              </a:gs>
              <a:gs pos="0">
                <a:srgbClr val="9CD1FF">
                  <a:alpha val="43000"/>
                </a:srgb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 18" descr="LOGO.png">
            <a:extLst>
              <a:ext uri="{FF2B5EF4-FFF2-40B4-BE49-F238E27FC236}">
                <a16:creationId xmlns:a16="http://schemas.microsoft.com/office/drawing/2014/main" id="{DB384FA3-D8D0-2247-9564-FC7B8E6C7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9" y="19087"/>
            <a:ext cx="226218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2506663" y="80191"/>
            <a:ext cx="6513613" cy="555625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40677" y="716007"/>
            <a:ext cx="8879600" cy="369088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4pPr>
              <a:defRPr sz="1400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77B02-8EBD-E348-8238-A3C1D506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D37AB-D211-6341-8BB2-D073D68AFEB9}" type="datetime1">
              <a:rPr lang="fr-FR" altLang="fr-FR" smtClean="0"/>
              <a:t>14/01/2019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7AC36-A111-6444-B32B-98DA1DE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12C44-8F7E-6544-BD84-3D793E9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480F-3503-DF4A-934F-5BBCAA188D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24877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GEO_CHAP_03.jpg">
            <a:extLst>
              <a:ext uri="{FF2B5EF4-FFF2-40B4-BE49-F238E27FC236}">
                <a16:creationId xmlns:a16="http://schemas.microsoft.com/office/drawing/2014/main" id="{DF76A56B-BB1E-BB47-AA71-3930B51F1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2669318" y="80191"/>
            <a:ext cx="6350958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669317" y="640579"/>
            <a:ext cx="6350959" cy="376631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4pPr>
              <a:defRPr sz="1400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7AC36-A111-6444-B32B-98DA1DE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12C44-8F7E-6544-BD84-3D793E9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480F-3503-DF4A-934F-5BBCAA188D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FF835B-A97F-4D41-B0F6-7F0CBD20BB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GEO_CHAP_03.jpg">
            <a:extLst>
              <a:ext uri="{FF2B5EF4-FFF2-40B4-BE49-F238E27FC236}">
                <a16:creationId xmlns:a16="http://schemas.microsoft.com/office/drawing/2014/main" id="{DF76A56B-BB1E-BB47-AA71-3930B51F1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2669318" y="80191"/>
            <a:ext cx="6350958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669317" y="640579"/>
            <a:ext cx="6350959" cy="376631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4pPr>
              <a:defRPr sz="1400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7AC36-A111-6444-B32B-98DA1DE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12C44-8F7E-6544-BD84-3D793E9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480F-3503-DF4A-934F-5BBCAA188D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359F6B4-048D-0047-93F3-FB68421A6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0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" descr="GEO_CHAP_03.jpg">
            <a:extLst>
              <a:ext uri="{FF2B5EF4-FFF2-40B4-BE49-F238E27FC236}">
                <a16:creationId xmlns:a16="http://schemas.microsoft.com/office/drawing/2014/main" id="{BAE04F37-AF4C-2948-8FCD-3C1553E40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49402" y="552452"/>
            <a:ext cx="3500437" cy="3394472"/>
          </a:xfrm>
        </p:spPr>
        <p:txBody>
          <a:bodyPr/>
          <a:lstStyle>
            <a:lvl1pPr marL="0" indent="0">
              <a:buFont typeface="Arial"/>
              <a:buNone/>
              <a:defRPr sz="1600" b="0" i="0">
                <a:latin typeface="Calibri Light"/>
                <a:cs typeface="Calibri Light"/>
              </a:defRPr>
            </a:lvl1pPr>
            <a:lvl2pPr marL="511200" indent="-198000">
              <a:spcBef>
                <a:spcPts val="336"/>
              </a:spcBef>
              <a:buFont typeface="Arial"/>
              <a:buChar char="•"/>
              <a:defRPr sz="1400"/>
            </a:lvl2pPr>
            <a:lvl3pPr>
              <a:defRPr sz="1400"/>
            </a:lvl3pPr>
            <a:lvl4pPr marL="702000" indent="-158400"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1566130" y="0"/>
            <a:ext cx="7218361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5284054" y="555628"/>
            <a:ext cx="3500437" cy="3394472"/>
          </a:xfrm>
        </p:spPr>
        <p:txBody>
          <a:bodyPr/>
          <a:lstStyle>
            <a:lvl1pPr marL="0" indent="0">
              <a:buFont typeface="Arial"/>
              <a:buNone/>
              <a:defRPr sz="1600" b="0" i="0">
                <a:latin typeface="Calibri Light"/>
                <a:cs typeface="Calibri Light"/>
              </a:defRPr>
            </a:lvl1pPr>
            <a:lvl2pPr marL="511200" indent="-198000">
              <a:spcBef>
                <a:spcPts val="336"/>
              </a:spcBef>
              <a:buFont typeface="Arial"/>
              <a:buChar char="•"/>
              <a:defRPr sz="1400"/>
            </a:lvl2pPr>
            <a:lvl3pPr>
              <a:defRPr sz="1400"/>
            </a:lvl3pPr>
            <a:lvl4pPr marL="702000" indent="-158400"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20A510E-1A62-2049-9570-2C59F458AE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A06D06EA-4096-744B-A74A-BF7D163355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285D4-6336-B840-8E1B-79211F6D503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2833B79-9E58-6A4C-8389-CE17952345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GEO_CHAP_03.jpg">
            <a:extLst>
              <a:ext uri="{FF2B5EF4-FFF2-40B4-BE49-F238E27FC236}">
                <a16:creationId xmlns:a16="http://schemas.microsoft.com/office/drawing/2014/main" id="{8498D40B-50E9-2B4E-8AD0-FC0FF50CB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6336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6336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6336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AA619567-9734-D942-AA33-6495FAA5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A7F7ED9E-5730-8C43-84AB-CEA79A60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98875-3A8A-A947-9312-CB252F3997A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A270D5A-8364-664E-A146-0DBD441CEE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9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GEO_CHAP_03.jpg">
            <a:extLst>
              <a:ext uri="{FF2B5EF4-FFF2-40B4-BE49-F238E27FC236}">
                <a16:creationId xmlns:a16="http://schemas.microsoft.com/office/drawing/2014/main" id="{36955773-6532-7D48-A3CB-120BEE6E87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70E07F2-215B-DE46-8377-E60487B14A31}"/>
              </a:ext>
            </a:extLst>
          </p:cNvPr>
          <p:cNvGraphicFramePr>
            <a:graphicFrameLocks noGrp="1"/>
          </p:cNvGraphicFramePr>
          <p:nvPr/>
        </p:nvGraphicFramePr>
        <p:xfrm>
          <a:off x="1608138" y="555625"/>
          <a:ext cx="6559547" cy="402907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92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4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791">
                <a:tc gridSpan="10">
                  <a:txBody>
                    <a:bodyPr/>
                    <a:lstStyle/>
                    <a:p>
                      <a:pPr algn="ctr"/>
                      <a:r>
                        <a:rPr lang="fr-FR" sz="1300" b="0" i="0" dirty="0">
                          <a:solidFill>
                            <a:srgbClr val="000000"/>
                          </a:solidFill>
                          <a:latin typeface="+mn-lt"/>
                          <a:cs typeface="Calibri Light"/>
                        </a:rPr>
                        <a:t>En-tête tableau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300" b="0" i="0" dirty="0">
                        <a:solidFill>
                          <a:srgbClr val="000000"/>
                        </a:solidFill>
                        <a:latin typeface="+mn-lt"/>
                        <a:cs typeface="Calibri Light"/>
                      </a:endParaRPr>
                    </a:p>
                  </a:txBody>
                  <a:tcPr marL="70867" marR="70867" marT="35434" marB="35434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300" b="0" i="0" dirty="0">
                        <a:solidFill>
                          <a:srgbClr val="000000"/>
                        </a:solidFill>
                        <a:latin typeface="+mn-lt"/>
                        <a:cs typeface="Calibri Light"/>
                      </a:endParaRPr>
                    </a:p>
                  </a:txBody>
                  <a:tcPr marL="70867" marR="70867" marT="35434" marB="35434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300" b="0" i="0" dirty="0">
                        <a:solidFill>
                          <a:srgbClr val="000000"/>
                        </a:solidFill>
                        <a:latin typeface="+mn-lt"/>
                        <a:cs typeface="Calibri Light"/>
                      </a:endParaRPr>
                    </a:p>
                  </a:txBody>
                  <a:tcPr marL="70867" marR="70867" marT="35434" marB="35434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Titre ligne 1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2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rgbClr val="000000"/>
                          </a:solidFill>
                          <a:latin typeface="Calibri Light"/>
                          <a:cs typeface="Calibri Light"/>
                        </a:rPr>
                        <a:t>Titre ligne 3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4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6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7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8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9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10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39872" y="4602177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1566130" y="0"/>
            <a:ext cx="7218361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F22CAFA7-C6C3-FF46-9BC3-1956D3597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43CE50-BE78-5E4E-B78B-F97AB444503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475BB3-885D-D544-BDE9-BB588BA774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8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Espace réservé du titre 1">
            <a:extLst>
              <a:ext uri="{FF2B5EF4-FFF2-40B4-BE49-F238E27FC236}">
                <a16:creationId xmlns:a16="http://schemas.microsoft.com/office/drawing/2014/main" id="{4C6189E3-D0AA-4D46-9D40-9C8903A29E1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90800" y="109538"/>
            <a:ext cx="64484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1028" name="Espace réservé du texte 2">
            <a:extLst>
              <a:ext uri="{FF2B5EF4-FFF2-40B4-BE49-F238E27FC236}">
                <a16:creationId xmlns:a16="http://schemas.microsoft.com/office/drawing/2014/main" id="{F5C9D168-4F07-764E-92C8-BEA0A7BB1F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87625" y="665163"/>
            <a:ext cx="6451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3"/>
            <a:r>
              <a:rPr lang="fr-FR" altLang="fr-FR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567C45-7916-0B48-9C62-664BCB633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9FA9BD49-5862-1B44-8810-1EF64C96332C}" type="datetime1">
              <a:rPr lang="fr-FR" altLang="fr-FR" smtClean="0"/>
              <a:t>14/01/2019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8A1AC-140C-5140-B9B9-A9B99C6CE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CEA9ED-3CE4-234C-BF1D-B3C43DA79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2CC4025-8BC0-2448-9071-D12152959FC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7" r:id="rId2"/>
    <p:sldLayoutId id="2147483716" r:id="rId3"/>
    <p:sldLayoutId id="2147483712" r:id="rId4"/>
    <p:sldLayoutId id="2147483713" r:id="rId5"/>
    <p:sldLayoutId id="2147483714" r:id="rId6"/>
    <p:sldLayoutId id="2147483715" r:id="rId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004387"/>
          </a:solidFill>
          <a:latin typeface="+mn-lt"/>
          <a:ea typeface="ＭＳ Ｐゴシック" charset="0"/>
          <a:cs typeface="Calibri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0078B9"/>
          </a:solidFill>
          <a:latin typeface="Calibri Light"/>
          <a:ea typeface="ＭＳ Ｐゴシック" charset="0"/>
          <a:cs typeface="Calibri Light"/>
        </a:defRPr>
      </a:lvl1pPr>
      <a:lvl2pPr marL="596900" indent="-176213" algn="l" defTabSz="457200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78B9"/>
          </a:solidFill>
          <a:latin typeface="Calibri Light"/>
          <a:ea typeface="ＭＳ Ｐゴシック" charset="0"/>
          <a:cs typeface="Calibri Light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 Light"/>
          <a:ea typeface="ＭＳ Ｐゴシック" charset="0"/>
          <a:cs typeface="Calibri Light"/>
        </a:defRPr>
      </a:lvl3pPr>
      <a:lvl4pPr marL="809625" indent="-193675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78B9"/>
          </a:solidFill>
          <a:latin typeface="Calibri Light"/>
          <a:ea typeface="ＭＳ Ｐゴシック" charset="0"/>
          <a:cs typeface="Calibri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(null)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23.tiff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25.(null)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4.png"/><Relationship Id="rId12" Type="http://schemas.openxmlformats.org/officeDocument/2006/relationships/image" Target="../media/image38.png"/><Relationship Id="rId17" Type="http://schemas.openxmlformats.org/officeDocument/2006/relationships/image" Target="../media/image40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23.tiff"/><Relationship Id="rId1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25.(null)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(null)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3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re 1">
            <a:extLst>
              <a:ext uri="{FF2B5EF4-FFF2-40B4-BE49-F238E27FC236}">
                <a16:creationId xmlns:a16="http://schemas.microsoft.com/office/drawing/2014/main" id="{7DE81CD0-64BC-544A-89AB-01EFBBFD203E}"/>
              </a:ext>
            </a:extLst>
          </p:cNvPr>
          <p:cNvSpPr txBox="1">
            <a:spLocks/>
          </p:cNvSpPr>
          <p:nvPr/>
        </p:nvSpPr>
        <p:spPr bwMode="auto">
          <a:xfrm>
            <a:off x="2754490" y="925240"/>
            <a:ext cx="6012370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3200" b="1" dirty="0">
                <a:solidFill>
                  <a:srgbClr val="004387"/>
                </a:solidFill>
                <a:latin typeface="Calibri" panose="020F0502020204030204" pitchFamily="34" charset="0"/>
              </a:rPr>
              <a:t>Spatial Data Focusing: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3200" b="1" dirty="0">
                <a:solidFill>
                  <a:srgbClr val="004387"/>
                </a:solidFill>
                <a:latin typeface="Calibri" panose="020F0502020204030204" pitchFamily="34" charset="0"/>
              </a:rPr>
              <a:t>An alternative to Beamforming for </a:t>
            </a:r>
            <a:r>
              <a:rPr lang="en-US" altLang="fr-FR" sz="3200" b="1" dirty="0" err="1">
                <a:solidFill>
                  <a:srgbClr val="004387"/>
                </a:solidFill>
                <a:latin typeface="Calibri" panose="020F0502020204030204" pitchFamily="34" charset="0"/>
              </a:rPr>
              <a:t>geocasting</a:t>
            </a:r>
            <a:r>
              <a:rPr lang="en-US" altLang="fr-FR" sz="3200" b="1" dirty="0">
                <a:solidFill>
                  <a:srgbClr val="004387"/>
                </a:solidFill>
                <a:latin typeface="Calibri" panose="020F0502020204030204" pitchFamily="34" charset="0"/>
              </a:rPr>
              <a:t> scenarios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04DD59-6372-E64B-9A7E-E340B201D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52" y="93190"/>
            <a:ext cx="895543" cy="69553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EF75904-4AE8-8141-99F1-DEF66AD2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76" y="106245"/>
            <a:ext cx="1749031" cy="7050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B387D8-2E0D-564B-8B79-A4A81A512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92" y="51606"/>
            <a:ext cx="1333233" cy="737124"/>
          </a:xfrm>
          <a:prstGeom prst="rect">
            <a:avLst/>
          </a:prstGeom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EA16DFD8-2AB4-D446-88DB-E61F16C0A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62464" y="185483"/>
            <a:ext cx="797649" cy="510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DC198C4F-3A7F-454A-AAA9-8289A4ACF3AC}"/>
              </a:ext>
            </a:extLst>
          </p:cNvPr>
          <p:cNvSpPr txBox="1">
            <a:spLocks/>
          </p:cNvSpPr>
          <p:nvPr/>
        </p:nvSpPr>
        <p:spPr bwMode="auto">
          <a:xfrm>
            <a:off x="2754490" y="4413955"/>
            <a:ext cx="5445125" cy="68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1600" i="1" dirty="0"/>
              <a:t>GEOHYPE project</a:t>
            </a:r>
          </a:p>
          <a:p>
            <a:r>
              <a:rPr lang="en-GB" sz="1600" i="1" dirty="0"/>
              <a:t>ANR funding - JCJC program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D106637-6B91-5046-9AAF-CB4DBA63AAB1}"/>
              </a:ext>
            </a:extLst>
          </p:cNvPr>
          <p:cNvSpPr txBox="1">
            <a:spLocks/>
          </p:cNvSpPr>
          <p:nvPr/>
        </p:nvSpPr>
        <p:spPr bwMode="auto">
          <a:xfrm>
            <a:off x="2754490" y="2940659"/>
            <a:ext cx="5445125" cy="108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1600" u="sng" dirty="0"/>
              <a:t>Julien Sarrazin</a:t>
            </a:r>
            <a:r>
              <a:rPr lang="en-GB" sz="1600" dirty="0"/>
              <a:t>, Michael Odhiambo</a:t>
            </a:r>
          </a:p>
          <a:p>
            <a:r>
              <a:rPr lang="en-GB" sz="1600" dirty="0"/>
              <a:t>Sidney </a:t>
            </a:r>
            <a:r>
              <a:rPr lang="en-GB" sz="1600" dirty="0" err="1"/>
              <a:t>Golstein</a:t>
            </a:r>
            <a:r>
              <a:rPr lang="en-GB" sz="1600" dirty="0"/>
              <a:t>, Philippe De </a:t>
            </a:r>
            <a:r>
              <a:rPr lang="en-GB" sz="1600" dirty="0" err="1"/>
              <a:t>Doncker</a:t>
            </a:r>
            <a:r>
              <a:rPr lang="en-GB" sz="1600" dirty="0"/>
              <a:t>, François </a:t>
            </a:r>
            <a:r>
              <a:rPr lang="en-GB" sz="1600" dirty="0" err="1"/>
              <a:t>Horlin</a:t>
            </a:r>
            <a:endParaRPr lang="en-GB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en-US" sz="3600" dirty="0"/>
              <a:t>Example  of a </a:t>
            </a:r>
          </a:p>
          <a:p>
            <a:pPr algn="ctr"/>
            <a:r>
              <a:rPr lang="en-US" sz="3600" dirty="0"/>
              <a:t>N antennas – ND scenario</a:t>
            </a:r>
            <a:br>
              <a:rPr lang="en-US" sz="3600" dirty="0"/>
            </a:br>
            <a:r>
              <a:rPr lang="en-US" sz="3600" dirty="0"/>
              <a:t>- Simulation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03822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D6F77BB-FDAF-5844-9182-FBD15A14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97" y="635816"/>
            <a:ext cx="5091545" cy="445590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5ABC167-9467-A640-B8AC-BD1136B6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92249B-D122-3E45-8561-8A3C42017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dimensions</a:t>
            </a:r>
          </a:p>
          <a:p>
            <a:pPr lvl="1"/>
            <a:r>
              <a:rPr lang="en-US" dirty="0"/>
              <a:t>N pulses orthogonal in time</a:t>
            </a:r>
          </a:p>
          <a:p>
            <a:pPr lvl="1"/>
            <a:r>
              <a:rPr lang="en-US" dirty="0"/>
              <a:t>N orthogonal codes</a:t>
            </a:r>
          </a:p>
          <a:p>
            <a:pPr lvl="1"/>
            <a:r>
              <a:rPr lang="en-US" dirty="0"/>
              <a:t>N orthogonal subcarriers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63E216-1A77-6C40-A5D7-6F2B5874B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1192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Connecteur droit 300">
            <a:extLst>
              <a:ext uri="{FF2B5EF4-FFF2-40B4-BE49-F238E27FC236}">
                <a16:creationId xmlns:a16="http://schemas.microsoft.com/office/drawing/2014/main" id="{8345B148-082A-414F-9AF3-0E2E492AE01D}"/>
              </a:ext>
            </a:extLst>
          </p:cNvPr>
          <p:cNvCxnSpPr>
            <a:cxnSpLocks/>
          </p:cNvCxnSpPr>
          <p:nvPr/>
        </p:nvCxnSpPr>
        <p:spPr>
          <a:xfrm flipV="1">
            <a:off x="6610191" y="978461"/>
            <a:ext cx="0" cy="124096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Connecteur droit 299">
            <a:extLst>
              <a:ext uri="{FF2B5EF4-FFF2-40B4-BE49-F238E27FC236}">
                <a16:creationId xmlns:a16="http://schemas.microsoft.com/office/drawing/2014/main" id="{F7C388F1-3D46-9944-B04A-4FFBB564834D}"/>
              </a:ext>
            </a:extLst>
          </p:cNvPr>
          <p:cNvCxnSpPr>
            <a:cxnSpLocks/>
          </p:cNvCxnSpPr>
          <p:nvPr/>
        </p:nvCxnSpPr>
        <p:spPr>
          <a:xfrm flipV="1">
            <a:off x="7996036" y="964574"/>
            <a:ext cx="9540" cy="12825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5A717AA-0B1F-FB44-8395-DC1632A0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40B87A-D07A-3146-AB12-82CBDE75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12</a:t>
            </a:fld>
            <a:endParaRPr lang="fr-FR" alt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83F9BCA-E5A4-DB4C-8CAC-F27662ECD29D}"/>
              </a:ext>
            </a:extLst>
          </p:cNvPr>
          <p:cNvGrpSpPr/>
          <p:nvPr/>
        </p:nvGrpSpPr>
        <p:grpSpPr>
          <a:xfrm>
            <a:off x="337930" y="714703"/>
            <a:ext cx="4200130" cy="4444929"/>
            <a:chOff x="4280978" y="2198993"/>
            <a:chExt cx="3567133" cy="377503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93976B2-6B13-A748-AFCD-BFAC7769C2B5}"/>
                </a:ext>
              </a:extLst>
            </p:cNvPr>
            <p:cNvSpPr/>
            <p:nvPr/>
          </p:nvSpPr>
          <p:spPr>
            <a:xfrm>
              <a:off x="4736693" y="5216789"/>
              <a:ext cx="2897636" cy="337979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07E49C3A-6E3A-5F48-9CFD-F87010EA46C4}"/>
                </a:ext>
              </a:extLst>
            </p:cNvPr>
            <p:cNvSpPr txBox="1"/>
            <p:nvPr/>
          </p:nvSpPr>
          <p:spPr>
            <a:xfrm>
              <a:off x="5296933" y="5231890"/>
              <a:ext cx="1921231" cy="31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3-dimension mapping</a:t>
              </a:r>
            </a:p>
          </p:txBody>
        </p: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20C92708-5A38-6142-ABC8-9EA8130D52D3}"/>
                </a:ext>
              </a:extLst>
            </p:cNvPr>
            <p:cNvGrpSpPr/>
            <p:nvPr/>
          </p:nvGrpSpPr>
          <p:grpSpPr>
            <a:xfrm>
              <a:off x="6060757" y="5595823"/>
              <a:ext cx="314488" cy="378209"/>
              <a:chOff x="5959988" y="5911457"/>
              <a:chExt cx="489926" cy="589194"/>
            </a:xfrm>
          </p:grpSpPr>
          <p:cxnSp>
            <p:nvCxnSpPr>
              <p:cNvPr id="201" name="Connecteur droit avec flèche 200">
                <a:extLst>
                  <a:ext uri="{FF2B5EF4-FFF2-40B4-BE49-F238E27FC236}">
                    <a16:creationId xmlns:a16="http://schemas.microsoft.com/office/drawing/2014/main" id="{B9F3FE64-F91C-7E4F-8B72-7FEDDA0E4F89}"/>
                  </a:ext>
                </a:extLst>
              </p:cNvPr>
              <p:cNvCxnSpPr/>
              <p:nvPr/>
            </p:nvCxnSpPr>
            <p:spPr>
              <a:xfrm flipV="1">
                <a:off x="6155698" y="5911457"/>
                <a:ext cx="0" cy="279918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ZoneTexte 201">
                    <a:extLst>
                      <a:ext uri="{FF2B5EF4-FFF2-40B4-BE49-F238E27FC236}">
                        <a16:creationId xmlns:a16="http://schemas.microsoft.com/office/drawing/2014/main" id="{6866C0F6-C9BF-0044-A5E5-86C7FA8BD22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9988" y="6215603"/>
                    <a:ext cx="489926" cy="285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[</m:t>
                          </m:r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]</m:t>
                          </m:r>
                        </m:oMath>
                      </m:oMathPara>
                    </a14:m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202" name="ZoneTexte 201">
                    <a:extLst>
                      <a:ext uri="{FF2B5EF4-FFF2-40B4-BE49-F238E27FC236}">
                        <a16:creationId xmlns:a16="http://schemas.microsoft.com/office/drawing/2014/main" id="{6866C0F6-C9BF-0044-A5E5-86C7FA8BD2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9988" y="6215603"/>
                    <a:ext cx="489926" cy="28504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345" r="-13793" b="-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5" name="Groupe 114">
              <a:extLst>
                <a:ext uri="{FF2B5EF4-FFF2-40B4-BE49-F238E27FC236}">
                  <a16:creationId xmlns:a16="http://schemas.microsoft.com/office/drawing/2014/main" id="{17356C97-1A9D-9444-B91A-103419E07B45}"/>
                </a:ext>
              </a:extLst>
            </p:cNvPr>
            <p:cNvGrpSpPr/>
            <p:nvPr/>
          </p:nvGrpSpPr>
          <p:grpSpPr>
            <a:xfrm>
              <a:off x="4280978" y="3318170"/>
              <a:ext cx="946085" cy="1898619"/>
              <a:chOff x="2132403" y="2404468"/>
              <a:chExt cx="1473862" cy="2957768"/>
            </a:xfrm>
          </p:grpSpPr>
          <p:grpSp>
            <p:nvGrpSpPr>
              <p:cNvPr id="187" name="Groupe 186">
                <a:extLst>
                  <a:ext uri="{FF2B5EF4-FFF2-40B4-BE49-F238E27FC236}">
                    <a16:creationId xmlns:a16="http://schemas.microsoft.com/office/drawing/2014/main" id="{A453E5F8-9FAD-484B-A715-9DF5E1916E3D}"/>
                  </a:ext>
                </a:extLst>
              </p:cNvPr>
              <p:cNvGrpSpPr/>
              <p:nvPr/>
            </p:nvGrpSpPr>
            <p:grpSpPr>
              <a:xfrm>
                <a:off x="2961799" y="4708540"/>
                <a:ext cx="604538" cy="653696"/>
                <a:chOff x="2961799" y="4743323"/>
                <a:chExt cx="604538" cy="653696"/>
              </a:xfrm>
            </p:grpSpPr>
            <p:cxnSp>
              <p:nvCxnSpPr>
                <p:cNvPr id="199" name="Connecteur droit avec flèche 198">
                  <a:extLst>
                    <a:ext uri="{FF2B5EF4-FFF2-40B4-BE49-F238E27FC236}">
                      <a16:creationId xmlns:a16="http://schemas.microsoft.com/office/drawing/2014/main" id="{58E20A53-C625-B848-84A5-4EC6B37B447B}"/>
                    </a:ext>
                  </a:extLst>
                </p:cNvPr>
                <p:cNvCxnSpPr/>
                <p:nvPr/>
              </p:nvCxnSpPr>
              <p:spPr>
                <a:xfrm flipV="1">
                  <a:off x="3197743" y="4743323"/>
                  <a:ext cx="0" cy="653696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0" name="ZoneTexte 199">
                      <a:extLst>
                        <a:ext uri="{FF2B5EF4-FFF2-40B4-BE49-F238E27FC236}">
                          <a16:creationId xmlns:a16="http://schemas.microsoft.com/office/drawing/2014/main" id="{741A1313-6996-024D-A4D7-C7A9E1AA15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1799" y="4958130"/>
                      <a:ext cx="604538" cy="285048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𝒏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200" name="ZoneTexte 199">
                      <a:extLst>
                        <a:ext uri="{FF2B5EF4-FFF2-40B4-BE49-F238E27FC236}">
                          <a16:creationId xmlns:a16="http://schemas.microsoft.com/office/drawing/2014/main" id="{741A1313-6996-024D-A4D7-C7A9E1AA15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1799" y="4958130"/>
                      <a:ext cx="604538" cy="28504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5405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88" name="Groupe 187">
                <a:extLst>
                  <a:ext uri="{FF2B5EF4-FFF2-40B4-BE49-F238E27FC236}">
                    <a16:creationId xmlns:a16="http://schemas.microsoft.com/office/drawing/2014/main" id="{9DB3D1C2-02DA-2148-877E-EFE56978CB09}"/>
                  </a:ext>
                </a:extLst>
              </p:cNvPr>
              <p:cNvGrpSpPr/>
              <p:nvPr/>
            </p:nvGrpSpPr>
            <p:grpSpPr>
              <a:xfrm>
                <a:off x="2132403" y="4224125"/>
                <a:ext cx="1367347" cy="773699"/>
                <a:chOff x="2132403" y="4224125"/>
                <a:chExt cx="1367347" cy="773699"/>
              </a:xfrm>
            </p:grpSpPr>
            <p:grpSp>
              <p:nvGrpSpPr>
                <p:cNvPr id="194" name="Groupe 193">
                  <a:extLst>
                    <a:ext uri="{FF2B5EF4-FFF2-40B4-BE49-F238E27FC236}">
                      <a16:creationId xmlns:a16="http://schemas.microsoft.com/office/drawing/2014/main" id="{9CCFB4D0-4DF6-7D47-B26D-6BCD947C54A1}"/>
                    </a:ext>
                  </a:extLst>
                </p:cNvPr>
                <p:cNvGrpSpPr/>
                <p:nvPr/>
              </p:nvGrpSpPr>
              <p:grpSpPr>
                <a:xfrm>
                  <a:off x="2983951" y="4224125"/>
                  <a:ext cx="515799" cy="773699"/>
                  <a:chOff x="7389546" y="5180871"/>
                  <a:chExt cx="515799" cy="773699"/>
                </a:xfrm>
              </p:grpSpPr>
              <p:sp>
                <p:nvSpPr>
                  <p:cNvPr id="197" name="Ellipse 196">
                    <a:extLst>
                      <a:ext uri="{FF2B5EF4-FFF2-40B4-BE49-F238E27FC236}">
                        <a16:creationId xmlns:a16="http://schemas.microsoft.com/office/drawing/2014/main" id="{D6DF7880-AE9E-4B43-9A93-E06826CC5D0E}"/>
                      </a:ext>
                    </a:extLst>
                  </p:cNvPr>
                  <p:cNvSpPr/>
                  <p:nvPr/>
                </p:nvSpPr>
                <p:spPr>
                  <a:xfrm>
                    <a:off x="7410375" y="5235129"/>
                    <a:ext cx="397886" cy="397886"/>
                  </a:xfrm>
                  <a:prstGeom prst="ellipse">
                    <a:avLst/>
                  </a:prstGeom>
                  <a:noFill/>
                  <a:ln w="412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ZoneTexte 197">
                    <a:extLst>
                      <a:ext uri="{FF2B5EF4-FFF2-40B4-BE49-F238E27FC236}">
                        <a16:creationId xmlns:a16="http://schemas.microsoft.com/office/drawing/2014/main" id="{4432C07F-AF1B-374C-8DF5-BCC8FB11F8D2}"/>
                      </a:ext>
                    </a:extLst>
                  </p:cNvPr>
                  <p:cNvSpPr txBox="1"/>
                  <p:nvPr/>
                </p:nvSpPr>
                <p:spPr>
                  <a:xfrm>
                    <a:off x="7389546" y="5180871"/>
                    <a:ext cx="515799" cy="773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rPr>
                      <a:t>*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5" name="ZoneTexte 194">
                      <a:extLst>
                        <a:ext uri="{FF2B5EF4-FFF2-40B4-BE49-F238E27FC236}">
                          <a16:creationId xmlns:a16="http://schemas.microsoft.com/office/drawing/2014/main" id="{1739522E-8DF6-E442-B1ED-7EA0CA08B5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95" name="ZoneTexte 194">
                      <a:extLst>
                        <a:ext uri="{FF2B5EF4-FFF2-40B4-BE49-F238E27FC236}">
                          <a16:creationId xmlns:a16="http://schemas.microsoft.com/office/drawing/2014/main" id="{1739522E-8DF6-E442-B1ED-7EA0CA08B5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3810" r="-4762" b="-2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6" name="Connecteur droit avec flèche 195">
                  <a:extLst>
                    <a:ext uri="{FF2B5EF4-FFF2-40B4-BE49-F238E27FC236}">
                      <a16:creationId xmlns:a16="http://schemas.microsoft.com/office/drawing/2014/main" id="{7CDBE986-8F02-134B-8E9C-4C9AF05A0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2175" y="4473112"/>
                  <a:ext cx="489624" cy="0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</p:grpSp>
          <p:cxnSp>
            <p:nvCxnSpPr>
              <p:cNvPr id="189" name="Connecteur droit avec flèche 188">
                <a:extLst>
                  <a:ext uri="{FF2B5EF4-FFF2-40B4-BE49-F238E27FC236}">
                    <a16:creationId xmlns:a16="http://schemas.microsoft.com/office/drawing/2014/main" id="{7AC93424-DBA1-F340-AC5E-34FF6DFE15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4001" y="3884188"/>
                <a:ext cx="0" cy="394195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pic>
            <p:nvPicPr>
              <p:cNvPr id="190" name="Image 189">
                <a:extLst>
                  <a:ext uri="{FF2B5EF4-FFF2-40B4-BE49-F238E27FC236}">
                    <a16:creationId xmlns:a16="http://schemas.microsoft.com/office/drawing/2014/main" id="{FDB764C7-2795-F54A-88BA-2E1C3D224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053" t="9274" r="29713" b="11545"/>
              <a:stretch/>
            </p:blipFill>
            <p:spPr>
              <a:xfrm>
                <a:off x="2842339" y="3082469"/>
                <a:ext cx="722767" cy="764334"/>
              </a:xfrm>
              <a:prstGeom prst="rect">
                <a:avLst/>
              </a:prstGeom>
              <a:ln w="38100">
                <a:solidFill>
                  <a:srgbClr val="4472C4">
                    <a:lumMod val="75000"/>
                  </a:srgbClr>
                </a:solidFill>
              </a:ln>
            </p:spPr>
          </p:pic>
          <p:grpSp>
            <p:nvGrpSpPr>
              <p:cNvPr id="191" name="Groupe 190">
                <a:extLst>
                  <a:ext uri="{FF2B5EF4-FFF2-40B4-BE49-F238E27FC236}">
                    <a16:creationId xmlns:a16="http://schemas.microsoft.com/office/drawing/2014/main" id="{E61E00CA-95C9-FE48-ACBD-1F1F0D308C46}"/>
                  </a:ext>
                </a:extLst>
              </p:cNvPr>
              <p:cNvGrpSpPr/>
              <p:nvPr/>
            </p:nvGrpSpPr>
            <p:grpSpPr>
              <a:xfrm>
                <a:off x="3004780" y="2404468"/>
                <a:ext cx="601485" cy="631783"/>
                <a:chOff x="3004780" y="2413262"/>
                <a:chExt cx="601485" cy="631783"/>
              </a:xfrm>
            </p:grpSpPr>
            <p:cxnSp>
              <p:nvCxnSpPr>
                <p:cNvPr id="192" name="Connecteur droit avec flèche 191">
                  <a:extLst>
                    <a:ext uri="{FF2B5EF4-FFF2-40B4-BE49-F238E27FC236}">
                      <a16:creationId xmlns:a16="http://schemas.microsoft.com/office/drawing/2014/main" id="{2C810CB0-36F6-814D-9CBF-40BDED72B9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12855" y="2413262"/>
                  <a:ext cx="0" cy="631783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ZoneTexte 192">
                      <a:extLst>
                        <a:ext uri="{FF2B5EF4-FFF2-40B4-BE49-F238E27FC236}">
                          <a16:creationId xmlns:a16="http://schemas.microsoft.com/office/drawing/2014/main" id="{D85738E1-6298-C04A-818F-873D34224E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04780" y="2624826"/>
                      <a:ext cx="601485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93" name="ZoneTexte 192">
                      <a:extLst>
                        <a:ext uri="{FF2B5EF4-FFF2-40B4-BE49-F238E27FC236}">
                          <a16:creationId xmlns:a16="http://schemas.microsoft.com/office/drawing/2014/main" id="{D85738E1-6298-C04A-818F-873D34224E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04780" y="2624826"/>
                      <a:ext cx="601485" cy="28504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556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436B0AE9-2EB3-0F44-AEB8-40D46029728E}"/>
                </a:ext>
              </a:extLst>
            </p:cNvPr>
            <p:cNvGrpSpPr/>
            <p:nvPr/>
          </p:nvGrpSpPr>
          <p:grpSpPr>
            <a:xfrm>
              <a:off x="5491084" y="3318170"/>
              <a:ext cx="952694" cy="1898619"/>
              <a:chOff x="4046288" y="2404468"/>
              <a:chExt cx="1484157" cy="2957768"/>
            </a:xfrm>
          </p:grpSpPr>
          <p:grpSp>
            <p:nvGrpSpPr>
              <p:cNvPr id="173" name="Groupe 172">
                <a:extLst>
                  <a:ext uri="{FF2B5EF4-FFF2-40B4-BE49-F238E27FC236}">
                    <a16:creationId xmlns:a16="http://schemas.microsoft.com/office/drawing/2014/main" id="{C7C09F51-71F4-1244-AA87-1E8753267DA5}"/>
                  </a:ext>
                </a:extLst>
              </p:cNvPr>
              <p:cNvGrpSpPr/>
              <p:nvPr/>
            </p:nvGrpSpPr>
            <p:grpSpPr>
              <a:xfrm>
                <a:off x="4810303" y="4708540"/>
                <a:ext cx="604536" cy="653696"/>
                <a:chOff x="3782619" y="4743323"/>
                <a:chExt cx="604536" cy="653696"/>
              </a:xfrm>
            </p:grpSpPr>
            <p:cxnSp>
              <p:nvCxnSpPr>
                <p:cNvPr id="185" name="Connecteur droit avec flèche 184">
                  <a:extLst>
                    <a:ext uri="{FF2B5EF4-FFF2-40B4-BE49-F238E27FC236}">
                      <a16:creationId xmlns:a16="http://schemas.microsoft.com/office/drawing/2014/main" id="{E59DFBEA-FEB0-574B-8945-EF981F208D21}"/>
                    </a:ext>
                  </a:extLst>
                </p:cNvPr>
                <p:cNvCxnSpPr/>
                <p:nvPr/>
              </p:nvCxnSpPr>
              <p:spPr>
                <a:xfrm flipV="1">
                  <a:off x="4090002" y="4743323"/>
                  <a:ext cx="0" cy="653696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ZoneTexte 185">
                      <a:extLst>
                        <a:ext uri="{FF2B5EF4-FFF2-40B4-BE49-F238E27FC236}">
                          <a16:creationId xmlns:a16="http://schemas.microsoft.com/office/drawing/2014/main" id="{3DDAEAA5-D337-9044-BDDE-37598EFB78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82619" y="4958130"/>
                      <a:ext cx="604536" cy="285048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𝒏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86" name="ZoneTexte 185">
                      <a:extLst>
                        <a:ext uri="{FF2B5EF4-FFF2-40B4-BE49-F238E27FC236}">
                          <a16:creationId xmlns:a16="http://schemas.microsoft.com/office/drawing/2014/main" id="{3DDAEAA5-D337-9044-BDDE-37598EFB78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82619" y="4958130"/>
                      <a:ext cx="604536" cy="28504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70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4" name="Groupe 173">
                <a:extLst>
                  <a:ext uri="{FF2B5EF4-FFF2-40B4-BE49-F238E27FC236}">
                    <a16:creationId xmlns:a16="http://schemas.microsoft.com/office/drawing/2014/main" id="{0CAC50AD-12A6-C549-804F-A43F807892C7}"/>
                  </a:ext>
                </a:extLst>
              </p:cNvPr>
              <p:cNvGrpSpPr/>
              <p:nvPr/>
            </p:nvGrpSpPr>
            <p:grpSpPr>
              <a:xfrm>
                <a:off x="4046288" y="4224125"/>
                <a:ext cx="1367347" cy="773699"/>
                <a:chOff x="2132403" y="4224125"/>
                <a:chExt cx="1367347" cy="773699"/>
              </a:xfrm>
            </p:grpSpPr>
            <p:grpSp>
              <p:nvGrpSpPr>
                <p:cNvPr id="180" name="Groupe 179">
                  <a:extLst>
                    <a:ext uri="{FF2B5EF4-FFF2-40B4-BE49-F238E27FC236}">
                      <a16:creationId xmlns:a16="http://schemas.microsoft.com/office/drawing/2014/main" id="{E5B5F6A9-9150-D64C-8BAB-B9DC6E2D101A}"/>
                    </a:ext>
                  </a:extLst>
                </p:cNvPr>
                <p:cNvGrpSpPr/>
                <p:nvPr/>
              </p:nvGrpSpPr>
              <p:grpSpPr>
                <a:xfrm>
                  <a:off x="2983951" y="4224125"/>
                  <a:ext cx="515799" cy="773699"/>
                  <a:chOff x="7389546" y="5180871"/>
                  <a:chExt cx="515799" cy="773699"/>
                </a:xfrm>
              </p:grpSpPr>
              <p:sp>
                <p:nvSpPr>
                  <p:cNvPr id="183" name="Ellipse 182">
                    <a:extLst>
                      <a:ext uri="{FF2B5EF4-FFF2-40B4-BE49-F238E27FC236}">
                        <a16:creationId xmlns:a16="http://schemas.microsoft.com/office/drawing/2014/main" id="{8DC851E2-0366-054A-AA90-250847302C4D}"/>
                      </a:ext>
                    </a:extLst>
                  </p:cNvPr>
                  <p:cNvSpPr/>
                  <p:nvPr/>
                </p:nvSpPr>
                <p:spPr>
                  <a:xfrm>
                    <a:off x="7410375" y="5235129"/>
                    <a:ext cx="397886" cy="397886"/>
                  </a:xfrm>
                  <a:prstGeom prst="ellipse">
                    <a:avLst/>
                  </a:prstGeom>
                  <a:noFill/>
                  <a:ln w="412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ZoneTexte 183">
                    <a:extLst>
                      <a:ext uri="{FF2B5EF4-FFF2-40B4-BE49-F238E27FC236}">
                        <a16:creationId xmlns:a16="http://schemas.microsoft.com/office/drawing/2014/main" id="{3A034B51-99EA-5C4B-85EC-C2D8CD6BD8F1}"/>
                      </a:ext>
                    </a:extLst>
                  </p:cNvPr>
                  <p:cNvSpPr txBox="1"/>
                  <p:nvPr/>
                </p:nvSpPr>
                <p:spPr>
                  <a:xfrm>
                    <a:off x="7389546" y="5180871"/>
                    <a:ext cx="515799" cy="773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rPr>
                      <a:t>*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1" name="ZoneTexte 180">
                      <a:extLst>
                        <a:ext uri="{FF2B5EF4-FFF2-40B4-BE49-F238E27FC236}">
                          <a16:creationId xmlns:a16="http://schemas.microsoft.com/office/drawing/2014/main" id="{74103791-DFC3-7C44-BED1-57C5F321D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81" name="ZoneTexte 180">
                      <a:extLst>
                        <a:ext uri="{FF2B5EF4-FFF2-40B4-BE49-F238E27FC236}">
                          <a16:creationId xmlns:a16="http://schemas.microsoft.com/office/drawing/2014/main" id="{74103791-DFC3-7C44-BED1-57C5F321D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2727" r="-4545" b="-2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2" name="Connecteur droit avec flèche 181">
                  <a:extLst>
                    <a:ext uri="{FF2B5EF4-FFF2-40B4-BE49-F238E27FC236}">
                      <a16:creationId xmlns:a16="http://schemas.microsoft.com/office/drawing/2014/main" id="{173A786E-07B7-2C40-AD07-47AAA4A41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2175" y="4473112"/>
                  <a:ext cx="489624" cy="0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</p:grpSp>
          <p:cxnSp>
            <p:nvCxnSpPr>
              <p:cNvPr id="175" name="Connecteur droit avec flèche 174">
                <a:extLst>
                  <a:ext uri="{FF2B5EF4-FFF2-40B4-BE49-F238E27FC236}">
                    <a16:creationId xmlns:a16="http://schemas.microsoft.com/office/drawing/2014/main" id="{050D86EC-8F89-0244-B3C4-41FCC449A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0937" y="3871207"/>
                <a:ext cx="0" cy="394195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pic>
            <p:nvPicPr>
              <p:cNvPr id="176" name="Image 175">
                <a:extLst>
                  <a:ext uri="{FF2B5EF4-FFF2-40B4-BE49-F238E27FC236}">
                    <a16:creationId xmlns:a16="http://schemas.microsoft.com/office/drawing/2014/main" id="{9AB6568E-01D0-0541-97F6-91083C1AC5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053" t="9274" r="29713" b="11545"/>
              <a:stretch/>
            </p:blipFill>
            <p:spPr>
              <a:xfrm>
                <a:off x="4759275" y="3069488"/>
                <a:ext cx="722767" cy="764334"/>
              </a:xfrm>
              <a:prstGeom prst="rect">
                <a:avLst/>
              </a:prstGeom>
              <a:ln w="38100">
                <a:solidFill>
                  <a:srgbClr val="4472C4">
                    <a:lumMod val="75000"/>
                  </a:srgbClr>
                </a:solidFill>
              </a:ln>
            </p:spPr>
          </p:pic>
          <p:grpSp>
            <p:nvGrpSpPr>
              <p:cNvPr id="177" name="Groupe 176">
                <a:extLst>
                  <a:ext uri="{FF2B5EF4-FFF2-40B4-BE49-F238E27FC236}">
                    <a16:creationId xmlns:a16="http://schemas.microsoft.com/office/drawing/2014/main" id="{9FE4CFD3-1BC1-5C4A-8C85-2C3C1CAE08D7}"/>
                  </a:ext>
                </a:extLst>
              </p:cNvPr>
              <p:cNvGrpSpPr/>
              <p:nvPr/>
            </p:nvGrpSpPr>
            <p:grpSpPr>
              <a:xfrm>
                <a:off x="4928962" y="2404468"/>
                <a:ext cx="601483" cy="631783"/>
                <a:chOff x="5032659" y="2404468"/>
                <a:chExt cx="601483" cy="631783"/>
              </a:xfrm>
            </p:grpSpPr>
            <p:cxnSp>
              <p:nvCxnSpPr>
                <p:cNvPr id="178" name="Connecteur droit avec flèche 177">
                  <a:extLst>
                    <a:ext uri="{FF2B5EF4-FFF2-40B4-BE49-F238E27FC236}">
                      <a16:creationId xmlns:a16="http://schemas.microsoft.com/office/drawing/2014/main" id="{6E5D66FE-B4D2-AB47-8F2C-54F07806E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40734" y="2404468"/>
                  <a:ext cx="0" cy="631783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9" name="ZoneTexte 178">
                      <a:extLst>
                        <a:ext uri="{FF2B5EF4-FFF2-40B4-BE49-F238E27FC236}">
                          <a16:creationId xmlns:a16="http://schemas.microsoft.com/office/drawing/2014/main" id="{6E9B2B5C-E6C4-DA46-A96C-E72946A729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32659" y="2616032"/>
                      <a:ext cx="601483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79" name="ZoneTexte 178">
                      <a:extLst>
                        <a:ext uri="{FF2B5EF4-FFF2-40B4-BE49-F238E27FC236}">
                          <a16:creationId xmlns:a16="http://schemas.microsoft.com/office/drawing/2014/main" id="{6E9B2B5C-E6C4-DA46-A96C-E72946A729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32659" y="2616032"/>
                      <a:ext cx="601483" cy="28504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70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5855BC03-C5E7-6E43-93F4-1B3FA9A39A04}"/>
                </a:ext>
              </a:extLst>
            </p:cNvPr>
            <p:cNvGrpSpPr/>
            <p:nvPr/>
          </p:nvGrpSpPr>
          <p:grpSpPr>
            <a:xfrm>
              <a:off x="6707805" y="3318170"/>
              <a:ext cx="970026" cy="1898619"/>
              <a:chOff x="6082724" y="2404468"/>
              <a:chExt cx="1511157" cy="2957768"/>
            </a:xfrm>
          </p:grpSpPr>
          <p:grpSp>
            <p:nvGrpSpPr>
              <p:cNvPr id="159" name="Groupe 158">
                <a:extLst>
                  <a:ext uri="{FF2B5EF4-FFF2-40B4-BE49-F238E27FC236}">
                    <a16:creationId xmlns:a16="http://schemas.microsoft.com/office/drawing/2014/main" id="{0925D3D4-90BA-CA4E-88C0-75B78E4D5FD8}"/>
                  </a:ext>
                </a:extLst>
              </p:cNvPr>
              <p:cNvGrpSpPr/>
              <p:nvPr/>
            </p:nvGrpSpPr>
            <p:grpSpPr>
              <a:xfrm>
                <a:off x="6866201" y="4708540"/>
                <a:ext cx="604538" cy="653696"/>
                <a:chOff x="4708818" y="4743323"/>
                <a:chExt cx="604538" cy="653696"/>
              </a:xfrm>
            </p:grpSpPr>
            <p:cxnSp>
              <p:nvCxnSpPr>
                <p:cNvPr id="171" name="Connecteur droit avec flèche 170">
                  <a:extLst>
                    <a:ext uri="{FF2B5EF4-FFF2-40B4-BE49-F238E27FC236}">
                      <a16:creationId xmlns:a16="http://schemas.microsoft.com/office/drawing/2014/main" id="{37554AE1-7EDD-7F4D-A5A2-AD15A2D5CE4D}"/>
                    </a:ext>
                  </a:extLst>
                </p:cNvPr>
                <p:cNvCxnSpPr/>
                <p:nvPr/>
              </p:nvCxnSpPr>
              <p:spPr>
                <a:xfrm flipV="1">
                  <a:off x="4982260" y="4743323"/>
                  <a:ext cx="0" cy="653696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ZoneTexte 171">
                      <a:extLst>
                        <a:ext uri="{FF2B5EF4-FFF2-40B4-BE49-F238E27FC236}">
                          <a16:creationId xmlns:a16="http://schemas.microsoft.com/office/drawing/2014/main" id="{45CBF800-4A2E-2649-BF70-96402A3BF0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8818" y="4958130"/>
                      <a:ext cx="604538" cy="285048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𝒏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ZoneTexte 171">
                      <a:extLst>
                        <a:ext uri="{FF2B5EF4-FFF2-40B4-BE49-F238E27FC236}">
                          <a16:creationId xmlns:a16="http://schemas.microsoft.com/office/drawing/2014/main" id="{45CBF800-4A2E-2649-BF70-96402A3BF0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8818" y="4958130"/>
                      <a:ext cx="604538" cy="28504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70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0" name="Groupe 159">
                <a:extLst>
                  <a:ext uri="{FF2B5EF4-FFF2-40B4-BE49-F238E27FC236}">
                    <a16:creationId xmlns:a16="http://schemas.microsoft.com/office/drawing/2014/main" id="{1948EE41-C49F-1644-901A-70D481AEC10A}"/>
                  </a:ext>
                </a:extLst>
              </p:cNvPr>
              <p:cNvGrpSpPr/>
              <p:nvPr/>
            </p:nvGrpSpPr>
            <p:grpSpPr>
              <a:xfrm>
                <a:off x="6082724" y="4224125"/>
                <a:ext cx="1367347" cy="773699"/>
                <a:chOff x="2132403" y="4224125"/>
                <a:chExt cx="1367347" cy="773699"/>
              </a:xfrm>
            </p:grpSpPr>
            <p:grpSp>
              <p:nvGrpSpPr>
                <p:cNvPr id="166" name="Groupe 165">
                  <a:extLst>
                    <a:ext uri="{FF2B5EF4-FFF2-40B4-BE49-F238E27FC236}">
                      <a16:creationId xmlns:a16="http://schemas.microsoft.com/office/drawing/2014/main" id="{4D0A4FA4-5B39-2749-912D-B58D7D896230}"/>
                    </a:ext>
                  </a:extLst>
                </p:cNvPr>
                <p:cNvGrpSpPr/>
                <p:nvPr/>
              </p:nvGrpSpPr>
              <p:grpSpPr>
                <a:xfrm>
                  <a:off x="2983951" y="4224125"/>
                  <a:ext cx="515799" cy="773699"/>
                  <a:chOff x="7389546" y="5180871"/>
                  <a:chExt cx="515799" cy="773699"/>
                </a:xfrm>
              </p:grpSpPr>
              <p:sp>
                <p:nvSpPr>
                  <p:cNvPr id="169" name="Ellipse 168">
                    <a:extLst>
                      <a:ext uri="{FF2B5EF4-FFF2-40B4-BE49-F238E27FC236}">
                        <a16:creationId xmlns:a16="http://schemas.microsoft.com/office/drawing/2014/main" id="{CF8E524D-AE23-7B42-9351-6338A743C4DF}"/>
                      </a:ext>
                    </a:extLst>
                  </p:cNvPr>
                  <p:cNvSpPr/>
                  <p:nvPr/>
                </p:nvSpPr>
                <p:spPr>
                  <a:xfrm>
                    <a:off x="7410375" y="5235129"/>
                    <a:ext cx="397886" cy="397886"/>
                  </a:xfrm>
                  <a:prstGeom prst="ellipse">
                    <a:avLst/>
                  </a:prstGeom>
                  <a:noFill/>
                  <a:ln w="41275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ZoneTexte 169">
                    <a:extLst>
                      <a:ext uri="{FF2B5EF4-FFF2-40B4-BE49-F238E27FC236}">
                        <a16:creationId xmlns:a16="http://schemas.microsoft.com/office/drawing/2014/main" id="{D03824DC-B41E-424B-B132-26278F6D4AB6}"/>
                      </a:ext>
                    </a:extLst>
                  </p:cNvPr>
                  <p:cNvSpPr txBox="1"/>
                  <p:nvPr/>
                </p:nvSpPr>
                <p:spPr>
                  <a:xfrm>
                    <a:off x="7389546" y="5180871"/>
                    <a:ext cx="515799" cy="7736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rPr>
                      <a:t>*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ZoneTexte 166">
                      <a:extLst>
                        <a:ext uri="{FF2B5EF4-FFF2-40B4-BE49-F238E27FC236}">
                          <a16:creationId xmlns:a16="http://schemas.microsoft.com/office/drawing/2014/main" id="{E96A83DD-0E2A-F643-8558-60173694C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40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67" name="ZoneTexte 166">
                      <a:extLst>
                        <a:ext uri="{FF2B5EF4-FFF2-40B4-BE49-F238E27FC236}">
                          <a16:creationId xmlns:a16="http://schemas.microsoft.com/office/drawing/2014/main" id="{E96A83DD-0E2A-F643-8558-60173694C3A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2403" y="4224125"/>
                      <a:ext cx="349182" cy="28504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30000" r="-10000" b="-2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8" name="Connecteur droit avec flèche 167">
                  <a:extLst>
                    <a:ext uri="{FF2B5EF4-FFF2-40B4-BE49-F238E27FC236}">
                      <a16:creationId xmlns:a16="http://schemas.microsoft.com/office/drawing/2014/main" id="{09682C40-99B4-7D48-AFBA-94002D6E59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2175" y="4473112"/>
                  <a:ext cx="489624" cy="0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</p:grpSp>
          <p:cxnSp>
            <p:nvCxnSpPr>
              <p:cNvPr id="161" name="Connecteur droit avec flèche 160">
                <a:extLst>
                  <a:ext uri="{FF2B5EF4-FFF2-40B4-BE49-F238E27FC236}">
                    <a16:creationId xmlns:a16="http://schemas.microsoft.com/office/drawing/2014/main" id="{47A2FEB4-C924-7941-9366-2960E1D8D6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5345" y="3871207"/>
                <a:ext cx="0" cy="394195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pic>
            <p:nvPicPr>
              <p:cNvPr id="162" name="Image 161">
                <a:extLst>
                  <a:ext uri="{FF2B5EF4-FFF2-40B4-BE49-F238E27FC236}">
                    <a16:creationId xmlns:a16="http://schemas.microsoft.com/office/drawing/2014/main" id="{D4EF329F-1DED-5F43-8FDA-DB4F18F1D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053" t="9274" r="29713" b="11545"/>
              <a:stretch/>
            </p:blipFill>
            <p:spPr>
              <a:xfrm>
                <a:off x="6803683" y="3069488"/>
                <a:ext cx="722767" cy="764334"/>
              </a:xfrm>
              <a:prstGeom prst="rect">
                <a:avLst/>
              </a:prstGeom>
              <a:ln w="38100">
                <a:solidFill>
                  <a:srgbClr val="4472C4">
                    <a:lumMod val="75000"/>
                  </a:srgbClr>
                </a:solidFill>
              </a:ln>
            </p:spPr>
          </p:pic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0727307F-0AF8-D045-9F7F-8E7DC993C46B}"/>
                  </a:ext>
                </a:extLst>
              </p:cNvPr>
              <p:cNvGrpSpPr/>
              <p:nvPr/>
            </p:nvGrpSpPr>
            <p:grpSpPr>
              <a:xfrm>
                <a:off x="6992398" y="2404468"/>
                <a:ext cx="601483" cy="631783"/>
                <a:chOff x="6992398" y="2404468"/>
                <a:chExt cx="601483" cy="631783"/>
              </a:xfrm>
            </p:grpSpPr>
            <p:cxnSp>
              <p:nvCxnSpPr>
                <p:cNvPr id="164" name="Connecteur droit avec flèche 163">
                  <a:extLst>
                    <a:ext uri="{FF2B5EF4-FFF2-40B4-BE49-F238E27FC236}">
                      <a16:creationId xmlns:a16="http://schemas.microsoft.com/office/drawing/2014/main" id="{4E400D87-856E-FC48-9057-34AC21C66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0473" y="2404468"/>
                  <a:ext cx="0" cy="631783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ZoneTexte 164">
                      <a:extLst>
                        <a:ext uri="{FF2B5EF4-FFF2-40B4-BE49-F238E27FC236}">
                          <a16:creationId xmlns:a16="http://schemas.microsoft.com/office/drawing/2014/main" id="{16457DED-A460-0A4C-9F36-ACEAEC9E09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92398" y="2616032"/>
                      <a:ext cx="601483" cy="285047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0" lang="fr-FR" sz="14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65" name="ZoneTexte 164">
                      <a:extLst>
                        <a:ext uri="{FF2B5EF4-FFF2-40B4-BE49-F238E27FC236}">
                          <a16:creationId xmlns:a16="http://schemas.microsoft.com/office/drawing/2014/main" id="{16457DED-A460-0A4C-9F36-ACEAEC9E09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92398" y="2616032"/>
                      <a:ext cx="601483" cy="28504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5405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6386B9E3-40AC-2442-AF9A-36319C93798E}"/>
                </a:ext>
              </a:extLst>
            </p:cNvPr>
            <p:cNvGrpSpPr/>
            <p:nvPr/>
          </p:nvGrpSpPr>
          <p:grpSpPr>
            <a:xfrm>
              <a:off x="4584893" y="2870542"/>
              <a:ext cx="812452" cy="423631"/>
              <a:chOff x="2716987" y="1611984"/>
              <a:chExt cx="1265681" cy="659954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EB0D86-EC81-6744-A0A5-B4734D38F54A}"/>
                  </a:ext>
                </a:extLst>
              </p:cNvPr>
              <p:cNvSpPr/>
              <p:nvPr/>
            </p:nvSpPr>
            <p:spPr>
              <a:xfrm>
                <a:off x="2716987" y="1611984"/>
                <a:ext cx="1213990" cy="659954"/>
              </a:xfrm>
              <a:prstGeom prst="rect">
                <a:avLst/>
              </a:prstGeom>
              <a:noFill/>
              <a:ln w="381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ZoneTexte 143">
                <a:extLst>
                  <a:ext uri="{FF2B5EF4-FFF2-40B4-BE49-F238E27FC236}">
                    <a16:creationId xmlns:a16="http://schemas.microsoft.com/office/drawing/2014/main" id="{5CB597B5-250C-ED4E-9E33-37CAB4C00E2A}"/>
                  </a:ext>
                </a:extLst>
              </p:cNvPr>
              <p:cNvSpPr txBox="1"/>
              <p:nvPr/>
            </p:nvSpPr>
            <p:spPr>
              <a:xfrm>
                <a:off x="2764854" y="1757295"/>
                <a:ext cx="1217814" cy="407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Front-End</a:t>
                </a:r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CFCC2477-9D9C-DE46-8C82-8C091916F2FA}"/>
                </a:ext>
              </a:extLst>
            </p:cNvPr>
            <p:cNvGrpSpPr/>
            <p:nvPr/>
          </p:nvGrpSpPr>
          <p:grpSpPr>
            <a:xfrm>
              <a:off x="5801610" y="2878550"/>
              <a:ext cx="812452" cy="423631"/>
              <a:chOff x="2716987" y="1611984"/>
              <a:chExt cx="1265681" cy="659954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E510D3D-0A46-B348-9B77-E7CC35DB0485}"/>
                  </a:ext>
                </a:extLst>
              </p:cNvPr>
              <p:cNvSpPr/>
              <p:nvPr/>
            </p:nvSpPr>
            <p:spPr>
              <a:xfrm>
                <a:off x="2716987" y="1611984"/>
                <a:ext cx="1213990" cy="659954"/>
              </a:xfrm>
              <a:prstGeom prst="rect">
                <a:avLst/>
              </a:prstGeom>
              <a:noFill/>
              <a:ln w="381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DF4DC08F-EFDA-FF46-B75B-7DF555179D4B}"/>
                  </a:ext>
                </a:extLst>
              </p:cNvPr>
              <p:cNvSpPr txBox="1"/>
              <p:nvPr/>
            </p:nvSpPr>
            <p:spPr>
              <a:xfrm>
                <a:off x="2764854" y="1757295"/>
                <a:ext cx="1217814" cy="407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Front-End</a:t>
                </a:r>
              </a:p>
            </p:txBody>
          </p:sp>
        </p:grpSp>
        <p:grpSp>
          <p:nvGrpSpPr>
            <p:cNvPr id="121" name="Groupe 120">
              <a:extLst>
                <a:ext uri="{FF2B5EF4-FFF2-40B4-BE49-F238E27FC236}">
                  <a16:creationId xmlns:a16="http://schemas.microsoft.com/office/drawing/2014/main" id="{F32FFFA7-73F0-9943-9D5B-51A0027F1656}"/>
                </a:ext>
              </a:extLst>
            </p:cNvPr>
            <p:cNvGrpSpPr/>
            <p:nvPr/>
          </p:nvGrpSpPr>
          <p:grpSpPr>
            <a:xfrm>
              <a:off x="7035659" y="2878550"/>
              <a:ext cx="812452" cy="423631"/>
              <a:chOff x="2716987" y="1611984"/>
              <a:chExt cx="1265681" cy="659954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DA4F1E15-F830-6B47-BECB-D3E1533C8665}"/>
                  </a:ext>
                </a:extLst>
              </p:cNvPr>
              <p:cNvSpPr/>
              <p:nvPr/>
            </p:nvSpPr>
            <p:spPr>
              <a:xfrm>
                <a:off x="2716987" y="1611984"/>
                <a:ext cx="1213990" cy="659954"/>
              </a:xfrm>
              <a:prstGeom prst="rect">
                <a:avLst/>
              </a:prstGeom>
              <a:noFill/>
              <a:ln w="381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ZoneTexte 139">
                <a:extLst>
                  <a:ext uri="{FF2B5EF4-FFF2-40B4-BE49-F238E27FC236}">
                    <a16:creationId xmlns:a16="http://schemas.microsoft.com/office/drawing/2014/main" id="{A13CA84A-C158-6745-AB7B-4E5588C4F032}"/>
                  </a:ext>
                </a:extLst>
              </p:cNvPr>
              <p:cNvSpPr txBox="1"/>
              <p:nvPr/>
            </p:nvSpPr>
            <p:spPr>
              <a:xfrm>
                <a:off x="2764854" y="1757295"/>
                <a:ext cx="1217814" cy="407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Front-End</a:t>
                </a:r>
              </a:p>
            </p:txBody>
          </p:sp>
        </p:grpSp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FDEB40B6-4D08-514C-8F5E-430B60341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665" y="2198993"/>
              <a:ext cx="406208" cy="516845"/>
            </a:xfrm>
            <a:prstGeom prst="rect">
              <a:avLst/>
            </a:prstGeom>
          </p:spPr>
        </p:pic>
        <p:pic>
          <p:nvPicPr>
            <p:cNvPr id="124" name="Image 123">
              <a:extLst>
                <a:ext uri="{FF2B5EF4-FFF2-40B4-BE49-F238E27FC236}">
                  <a16:creationId xmlns:a16="http://schemas.microsoft.com/office/drawing/2014/main" id="{FF81B9C7-ABD5-E647-A6D2-E6563C3D0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660" y="2198993"/>
              <a:ext cx="406208" cy="516845"/>
            </a:xfrm>
            <a:prstGeom prst="rect">
              <a:avLst/>
            </a:prstGeom>
          </p:spPr>
        </p:pic>
        <p:pic>
          <p:nvPicPr>
            <p:cNvPr id="125" name="Image 124">
              <a:extLst>
                <a:ext uri="{FF2B5EF4-FFF2-40B4-BE49-F238E27FC236}">
                  <a16:creationId xmlns:a16="http://schemas.microsoft.com/office/drawing/2014/main" id="{0DC0F9BD-D9A6-A846-BA26-D9B166E1F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20" y="2198993"/>
              <a:ext cx="406208" cy="516845"/>
            </a:xfrm>
            <a:prstGeom prst="rect">
              <a:avLst/>
            </a:prstGeom>
          </p:spPr>
        </p:pic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6F2FF968-58B5-ED49-AA01-40D53F70AAD7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4974530" y="2696731"/>
              <a:ext cx="2329" cy="173811"/>
            </a:xfrm>
            <a:prstGeom prst="straightConnector1">
              <a:avLst/>
            </a:prstGeom>
            <a:noFill/>
            <a:ln w="444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sm"/>
            </a:ln>
            <a:effectLst/>
          </p:spPr>
        </p:cxnSp>
        <p:cxnSp>
          <p:nvCxnSpPr>
            <p:cNvPr id="128" name="Connecteur droit avec flèche 127">
              <a:extLst>
                <a:ext uri="{FF2B5EF4-FFF2-40B4-BE49-F238E27FC236}">
                  <a16:creationId xmlns:a16="http://schemas.microsoft.com/office/drawing/2014/main" id="{ACEE78AB-2B0A-DB4E-ACC3-D463E226C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3764" y="2685568"/>
              <a:ext cx="2329" cy="173811"/>
            </a:xfrm>
            <a:prstGeom prst="straightConnector1">
              <a:avLst/>
            </a:prstGeom>
            <a:noFill/>
            <a:ln w="444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sm"/>
            </a:ln>
            <a:effectLst/>
          </p:spPr>
        </p:cxnSp>
        <p:cxnSp>
          <p:nvCxnSpPr>
            <p:cNvPr id="129" name="Connecteur droit avec flèche 128">
              <a:extLst>
                <a:ext uri="{FF2B5EF4-FFF2-40B4-BE49-F238E27FC236}">
                  <a16:creationId xmlns:a16="http://schemas.microsoft.com/office/drawing/2014/main" id="{71712747-1510-7D43-A75A-867430E6E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6496" y="2685568"/>
              <a:ext cx="2329" cy="173811"/>
            </a:xfrm>
            <a:prstGeom prst="straightConnector1">
              <a:avLst/>
            </a:prstGeom>
            <a:noFill/>
            <a:ln w="444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sm"/>
            </a:ln>
            <a:effectLst/>
          </p:spPr>
        </p:cxnSp>
      </p:grpSp>
      <p:pic>
        <p:nvPicPr>
          <p:cNvPr id="104" name="Image 103">
            <a:extLst>
              <a:ext uri="{FF2B5EF4-FFF2-40B4-BE49-F238E27FC236}">
                <a16:creationId xmlns:a16="http://schemas.microsoft.com/office/drawing/2014/main" id="{AA350C28-CE93-EF4E-9322-312CDD6DB4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6267" y="2888672"/>
            <a:ext cx="3872333" cy="2254827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6371CC0C-85F9-DF42-8B94-3E0A7FEE85D8}"/>
              </a:ext>
            </a:extLst>
          </p:cNvPr>
          <p:cNvGrpSpPr/>
          <p:nvPr/>
        </p:nvGrpSpPr>
        <p:grpSpPr>
          <a:xfrm>
            <a:off x="5402060" y="480446"/>
            <a:ext cx="3305125" cy="2306260"/>
            <a:chOff x="5402060" y="480446"/>
            <a:chExt cx="3305125" cy="2306260"/>
          </a:xfrm>
        </p:grpSpPr>
        <p:cxnSp>
          <p:nvCxnSpPr>
            <p:cNvPr id="204" name="Connecteur droit avec flèche 203">
              <a:extLst>
                <a:ext uri="{FF2B5EF4-FFF2-40B4-BE49-F238E27FC236}">
                  <a16:creationId xmlns:a16="http://schemas.microsoft.com/office/drawing/2014/main" id="{E348D391-D6B3-2F44-9770-A2DFEE569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430" y="788277"/>
              <a:ext cx="0" cy="19984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cteur droit avec flèche 204">
              <a:extLst>
                <a:ext uri="{FF2B5EF4-FFF2-40B4-BE49-F238E27FC236}">
                  <a16:creationId xmlns:a16="http://schemas.microsoft.com/office/drawing/2014/main" id="{1934169C-C207-EB43-92BF-778CDC0E4D05}"/>
                </a:ext>
              </a:extLst>
            </p:cNvPr>
            <p:cNvCxnSpPr>
              <a:cxnSpLocks/>
            </p:cNvCxnSpPr>
            <p:nvPr/>
          </p:nvCxnSpPr>
          <p:spPr>
            <a:xfrm>
              <a:off x="5933661" y="1756765"/>
              <a:ext cx="2295939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C57FFE2-A799-1D45-A5F7-2FA5B12107D6}"/>
                </a:ext>
              </a:extLst>
            </p:cNvPr>
            <p:cNvGrpSpPr/>
            <p:nvPr/>
          </p:nvGrpSpPr>
          <p:grpSpPr>
            <a:xfrm>
              <a:off x="6178817" y="1229223"/>
              <a:ext cx="1541474" cy="1393200"/>
              <a:chOff x="6120929" y="1248262"/>
              <a:chExt cx="1541474" cy="1393200"/>
            </a:xfrm>
          </p:grpSpPr>
          <p:grpSp>
            <p:nvGrpSpPr>
              <p:cNvPr id="206" name="Groupe 205">
                <a:extLst>
                  <a:ext uri="{FF2B5EF4-FFF2-40B4-BE49-F238E27FC236}">
                    <a16:creationId xmlns:a16="http://schemas.microsoft.com/office/drawing/2014/main" id="{7D3AA8A4-939A-EC46-A8DC-038632966CB1}"/>
                  </a:ext>
                </a:extLst>
              </p:cNvPr>
              <p:cNvGrpSpPr/>
              <p:nvPr/>
            </p:nvGrpSpPr>
            <p:grpSpPr>
              <a:xfrm>
                <a:off x="7057096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24" name="Croix 223">
                  <a:extLst>
                    <a:ext uri="{FF2B5EF4-FFF2-40B4-BE49-F238E27FC236}">
                      <a16:creationId xmlns:a16="http://schemas.microsoft.com/office/drawing/2014/main" id="{6520A472-FD7B-3747-A0B1-97369CA31BE1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5" name="Croix 224">
                  <a:extLst>
                    <a:ext uri="{FF2B5EF4-FFF2-40B4-BE49-F238E27FC236}">
                      <a16:creationId xmlns:a16="http://schemas.microsoft.com/office/drawing/2014/main" id="{97D88C89-0942-FC4A-9625-4AE3F73E1E27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6" name="Croix 225">
                  <a:extLst>
                    <a:ext uri="{FF2B5EF4-FFF2-40B4-BE49-F238E27FC236}">
                      <a16:creationId xmlns:a16="http://schemas.microsoft.com/office/drawing/2014/main" id="{4027BB09-CDE7-F24D-AAE3-C28ECD07CFCC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7" name="Croix 226">
                  <a:extLst>
                    <a:ext uri="{FF2B5EF4-FFF2-40B4-BE49-F238E27FC236}">
                      <a16:creationId xmlns:a16="http://schemas.microsoft.com/office/drawing/2014/main" id="{3153BD69-4324-464A-8328-26FDD2D878C4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07" name="Groupe 206">
                <a:extLst>
                  <a:ext uri="{FF2B5EF4-FFF2-40B4-BE49-F238E27FC236}">
                    <a16:creationId xmlns:a16="http://schemas.microsoft.com/office/drawing/2014/main" id="{E9476182-7BBA-FA49-A3A5-0F9D3CCB257B}"/>
                  </a:ext>
                </a:extLst>
              </p:cNvPr>
              <p:cNvGrpSpPr/>
              <p:nvPr/>
            </p:nvGrpSpPr>
            <p:grpSpPr>
              <a:xfrm>
                <a:off x="6589013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20" name="Croix 219">
                  <a:extLst>
                    <a:ext uri="{FF2B5EF4-FFF2-40B4-BE49-F238E27FC236}">
                      <a16:creationId xmlns:a16="http://schemas.microsoft.com/office/drawing/2014/main" id="{E6ADC4EB-7B4B-8041-A42B-61678045ED82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1" name="Croix 220">
                  <a:extLst>
                    <a:ext uri="{FF2B5EF4-FFF2-40B4-BE49-F238E27FC236}">
                      <a16:creationId xmlns:a16="http://schemas.microsoft.com/office/drawing/2014/main" id="{C2FEF92C-79AC-DE47-9203-3DF1FD09E50F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2" name="Croix 221">
                  <a:extLst>
                    <a:ext uri="{FF2B5EF4-FFF2-40B4-BE49-F238E27FC236}">
                      <a16:creationId xmlns:a16="http://schemas.microsoft.com/office/drawing/2014/main" id="{1E503CCB-3E41-E547-BCD6-D5D4F399C598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3" name="Croix 222">
                  <a:extLst>
                    <a:ext uri="{FF2B5EF4-FFF2-40B4-BE49-F238E27FC236}">
                      <a16:creationId xmlns:a16="http://schemas.microsoft.com/office/drawing/2014/main" id="{092DD8C6-3EBB-3D4C-B701-F3038794B46B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08" name="Groupe 207">
                <a:extLst>
                  <a:ext uri="{FF2B5EF4-FFF2-40B4-BE49-F238E27FC236}">
                    <a16:creationId xmlns:a16="http://schemas.microsoft.com/office/drawing/2014/main" id="{3C12A7C3-DEDB-204B-A26E-ED6E30C8D6CE}"/>
                  </a:ext>
                </a:extLst>
              </p:cNvPr>
              <p:cNvGrpSpPr/>
              <p:nvPr/>
            </p:nvGrpSpPr>
            <p:grpSpPr>
              <a:xfrm>
                <a:off x="7525180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16" name="Croix 215">
                  <a:extLst>
                    <a:ext uri="{FF2B5EF4-FFF2-40B4-BE49-F238E27FC236}">
                      <a16:creationId xmlns:a16="http://schemas.microsoft.com/office/drawing/2014/main" id="{BAAB8FA3-7808-C44E-99B1-39C774AFABF4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7" name="Croix 216">
                  <a:extLst>
                    <a:ext uri="{FF2B5EF4-FFF2-40B4-BE49-F238E27FC236}">
                      <a16:creationId xmlns:a16="http://schemas.microsoft.com/office/drawing/2014/main" id="{D30B4E86-0000-9249-9A31-4530A914392D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8" name="Croix 217">
                  <a:extLst>
                    <a:ext uri="{FF2B5EF4-FFF2-40B4-BE49-F238E27FC236}">
                      <a16:creationId xmlns:a16="http://schemas.microsoft.com/office/drawing/2014/main" id="{0C0565C9-4291-0648-B22D-DBDCA7C04BF3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9" name="Croix 218">
                  <a:extLst>
                    <a:ext uri="{FF2B5EF4-FFF2-40B4-BE49-F238E27FC236}">
                      <a16:creationId xmlns:a16="http://schemas.microsoft.com/office/drawing/2014/main" id="{0C09FD36-7B8F-1647-BDCE-13CE7561324D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09" name="Groupe 208">
                <a:extLst>
                  <a:ext uri="{FF2B5EF4-FFF2-40B4-BE49-F238E27FC236}">
                    <a16:creationId xmlns:a16="http://schemas.microsoft.com/office/drawing/2014/main" id="{2941EC49-FBF9-0B43-A908-01616F23F66C}"/>
                  </a:ext>
                </a:extLst>
              </p:cNvPr>
              <p:cNvGrpSpPr/>
              <p:nvPr/>
            </p:nvGrpSpPr>
            <p:grpSpPr>
              <a:xfrm>
                <a:off x="6120929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12" name="Croix 211">
                  <a:extLst>
                    <a:ext uri="{FF2B5EF4-FFF2-40B4-BE49-F238E27FC236}">
                      <a16:creationId xmlns:a16="http://schemas.microsoft.com/office/drawing/2014/main" id="{A652AF69-D6EB-E548-A89E-C62BBF1504CB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3" name="Croix 212">
                  <a:extLst>
                    <a:ext uri="{FF2B5EF4-FFF2-40B4-BE49-F238E27FC236}">
                      <a16:creationId xmlns:a16="http://schemas.microsoft.com/office/drawing/2014/main" id="{7715C388-DE5B-504C-B44E-12648309981F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4" name="Croix 213">
                  <a:extLst>
                    <a:ext uri="{FF2B5EF4-FFF2-40B4-BE49-F238E27FC236}">
                      <a16:creationId xmlns:a16="http://schemas.microsoft.com/office/drawing/2014/main" id="{BDB83B69-5362-5742-A61B-C9F15AA01C93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15" name="Croix 214">
                  <a:extLst>
                    <a:ext uri="{FF2B5EF4-FFF2-40B4-BE49-F238E27FC236}">
                      <a16:creationId xmlns:a16="http://schemas.microsoft.com/office/drawing/2014/main" id="{3B215A20-FF17-B644-B9D1-0A4A1873BD98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7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sp>
          <p:nvSpPr>
            <p:cNvPr id="210" name="ZoneTexte 209">
              <a:extLst>
                <a:ext uri="{FF2B5EF4-FFF2-40B4-BE49-F238E27FC236}">
                  <a16:creationId xmlns:a16="http://schemas.microsoft.com/office/drawing/2014/main" id="{D5C184FB-A65C-FC4D-BD1D-E313FD6F27FA}"/>
                </a:ext>
              </a:extLst>
            </p:cNvPr>
            <p:cNvSpPr txBox="1"/>
            <p:nvPr/>
          </p:nvSpPr>
          <p:spPr>
            <a:xfrm>
              <a:off x="8200315" y="1481426"/>
              <a:ext cx="506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b="1" dirty="0">
                  <a:solidFill>
                    <a:schemeClr val="accent1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Φ</a:t>
              </a:r>
              <a:r>
                <a:rPr lang="fr-FR" sz="2400" b="1" baseline="-25000" dirty="0">
                  <a:solidFill>
                    <a:schemeClr val="accent1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1</a:t>
              </a:r>
              <a:endParaRPr lang="en-US" sz="1400" b="1" baseline="-25000" dirty="0">
                <a:solidFill>
                  <a:schemeClr val="accent1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sp>
          <p:nvSpPr>
            <p:cNvPr id="228" name="ZoneTexte 227">
              <a:extLst>
                <a:ext uri="{FF2B5EF4-FFF2-40B4-BE49-F238E27FC236}">
                  <a16:creationId xmlns:a16="http://schemas.microsoft.com/office/drawing/2014/main" id="{373F981C-8C70-3548-AEB3-EF2E50DEE834}"/>
                </a:ext>
              </a:extLst>
            </p:cNvPr>
            <p:cNvSpPr txBox="1"/>
            <p:nvPr/>
          </p:nvSpPr>
          <p:spPr>
            <a:xfrm>
              <a:off x="6798998" y="480446"/>
              <a:ext cx="506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b="1" dirty="0">
                  <a:solidFill>
                    <a:srgbClr val="FF0000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Φ</a:t>
              </a:r>
              <a:r>
                <a:rPr lang="fr-FR" sz="2400" b="1" baseline="-25000" dirty="0">
                  <a:solidFill>
                    <a:srgbClr val="FF0000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2</a:t>
              </a:r>
              <a:endParaRPr lang="en-US" sz="1400" b="1" baseline="-25000" dirty="0">
                <a:solidFill>
                  <a:srgbClr val="FF0000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D771A3A4-6098-4A4D-B19D-D657EC4CC3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9384" y="1433940"/>
              <a:ext cx="1655025" cy="973889"/>
            </a:xfrm>
            <a:prstGeom prst="straightConnector1">
              <a:avLst/>
            </a:prstGeom>
            <a:ln>
              <a:solidFill>
                <a:srgbClr val="FF40FF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ZoneTexte 228">
              <a:extLst>
                <a:ext uri="{FF2B5EF4-FFF2-40B4-BE49-F238E27FC236}">
                  <a16:creationId xmlns:a16="http://schemas.microsoft.com/office/drawing/2014/main" id="{0FD015D0-1ECD-B74F-BC00-82EAAAAC54ED}"/>
                </a:ext>
              </a:extLst>
            </p:cNvPr>
            <p:cNvSpPr txBox="1"/>
            <p:nvPr/>
          </p:nvSpPr>
          <p:spPr>
            <a:xfrm>
              <a:off x="5402060" y="1903707"/>
              <a:ext cx="506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b="1" dirty="0">
                  <a:solidFill>
                    <a:srgbClr val="FF40FF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Φ</a:t>
              </a:r>
              <a:r>
                <a:rPr lang="fr-FR" sz="2400" b="1" baseline="-25000" dirty="0">
                  <a:solidFill>
                    <a:srgbClr val="FF40FF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3</a:t>
              </a:r>
              <a:endParaRPr lang="en-US" sz="1400" b="1" baseline="-25000" dirty="0">
                <a:solidFill>
                  <a:srgbClr val="FF40FF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grpSp>
          <p:nvGrpSpPr>
            <p:cNvPr id="230" name="Groupe 229">
              <a:extLst>
                <a:ext uri="{FF2B5EF4-FFF2-40B4-BE49-F238E27FC236}">
                  <a16:creationId xmlns:a16="http://schemas.microsoft.com/office/drawing/2014/main" id="{F61C3729-CCF5-D04B-944A-8873C989F375}"/>
                </a:ext>
              </a:extLst>
            </p:cNvPr>
            <p:cNvGrpSpPr/>
            <p:nvPr/>
          </p:nvGrpSpPr>
          <p:grpSpPr>
            <a:xfrm>
              <a:off x="6541580" y="900657"/>
              <a:ext cx="1541474" cy="1393200"/>
              <a:chOff x="6120929" y="1248262"/>
              <a:chExt cx="1541474" cy="1393200"/>
            </a:xfrm>
          </p:grpSpPr>
          <p:grpSp>
            <p:nvGrpSpPr>
              <p:cNvPr id="231" name="Groupe 230">
                <a:extLst>
                  <a:ext uri="{FF2B5EF4-FFF2-40B4-BE49-F238E27FC236}">
                    <a16:creationId xmlns:a16="http://schemas.microsoft.com/office/drawing/2014/main" id="{246BEFE0-DF84-F841-B1C2-3FDC3D233AEC}"/>
                  </a:ext>
                </a:extLst>
              </p:cNvPr>
              <p:cNvGrpSpPr/>
              <p:nvPr/>
            </p:nvGrpSpPr>
            <p:grpSpPr>
              <a:xfrm>
                <a:off x="7057096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47" name="Croix 246">
                  <a:extLst>
                    <a:ext uri="{FF2B5EF4-FFF2-40B4-BE49-F238E27FC236}">
                      <a16:creationId xmlns:a16="http://schemas.microsoft.com/office/drawing/2014/main" id="{98C9341E-5039-5E40-87B5-2949B187C193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8" name="Croix 247">
                  <a:extLst>
                    <a:ext uri="{FF2B5EF4-FFF2-40B4-BE49-F238E27FC236}">
                      <a16:creationId xmlns:a16="http://schemas.microsoft.com/office/drawing/2014/main" id="{B435C56C-EE3A-D142-BA33-9446306236AA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9" name="Croix 248">
                  <a:extLst>
                    <a:ext uri="{FF2B5EF4-FFF2-40B4-BE49-F238E27FC236}">
                      <a16:creationId xmlns:a16="http://schemas.microsoft.com/office/drawing/2014/main" id="{12E946ED-4C9A-FC4D-99B5-46CA30BA4F1D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0" name="Croix 249">
                  <a:extLst>
                    <a:ext uri="{FF2B5EF4-FFF2-40B4-BE49-F238E27FC236}">
                      <a16:creationId xmlns:a16="http://schemas.microsoft.com/office/drawing/2014/main" id="{A73CB38D-90F1-7041-A740-66FD519469D5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32" name="Groupe 231">
                <a:extLst>
                  <a:ext uri="{FF2B5EF4-FFF2-40B4-BE49-F238E27FC236}">
                    <a16:creationId xmlns:a16="http://schemas.microsoft.com/office/drawing/2014/main" id="{5B03D5C1-62A6-9F44-A8E7-652F0DC99184}"/>
                  </a:ext>
                </a:extLst>
              </p:cNvPr>
              <p:cNvGrpSpPr/>
              <p:nvPr/>
            </p:nvGrpSpPr>
            <p:grpSpPr>
              <a:xfrm>
                <a:off x="6589013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43" name="Croix 242">
                  <a:extLst>
                    <a:ext uri="{FF2B5EF4-FFF2-40B4-BE49-F238E27FC236}">
                      <a16:creationId xmlns:a16="http://schemas.microsoft.com/office/drawing/2014/main" id="{FB11CE4C-EE72-794D-839B-BA06E87C4576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4" name="Croix 243">
                  <a:extLst>
                    <a:ext uri="{FF2B5EF4-FFF2-40B4-BE49-F238E27FC236}">
                      <a16:creationId xmlns:a16="http://schemas.microsoft.com/office/drawing/2014/main" id="{FA26F0D2-6C9F-AD43-9FE6-0B7A7B44E017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5" name="Croix 244">
                  <a:extLst>
                    <a:ext uri="{FF2B5EF4-FFF2-40B4-BE49-F238E27FC236}">
                      <a16:creationId xmlns:a16="http://schemas.microsoft.com/office/drawing/2014/main" id="{39B3E764-2810-5644-8A8E-232870D48FC7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6" name="Croix 245">
                  <a:extLst>
                    <a:ext uri="{FF2B5EF4-FFF2-40B4-BE49-F238E27FC236}">
                      <a16:creationId xmlns:a16="http://schemas.microsoft.com/office/drawing/2014/main" id="{E3AF3B54-CA37-8A46-9A26-8C2BE6A110CB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33" name="Groupe 232">
                <a:extLst>
                  <a:ext uri="{FF2B5EF4-FFF2-40B4-BE49-F238E27FC236}">
                    <a16:creationId xmlns:a16="http://schemas.microsoft.com/office/drawing/2014/main" id="{767AF73D-8FC4-4C49-95AA-4169DC9CB57C}"/>
                  </a:ext>
                </a:extLst>
              </p:cNvPr>
              <p:cNvGrpSpPr/>
              <p:nvPr/>
            </p:nvGrpSpPr>
            <p:grpSpPr>
              <a:xfrm>
                <a:off x="7525180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39" name="Croix 238">
                  <a:extLst>
                    <a:ext uri="{FF2B5EF4-FFF2-40B4-BE49-F238E27FC236}">
                      <a16:creationId xmlns:a16="http://schemas.microsoft.com/office/drawing/2014/main" id="{8CA6EA35-137F-034E-8264-A3E0091AA3AD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0" name="Croix 239">
                  <a:extLst>
                    <a:ext uri="{FF2B5EF4-FFF2-40B4-BE49-F238E27FC236}">
                      <a16:creationId xmlns:a16="http://schemas.microsoft.com/office/drawing/2014/main" id="{73207CE6-FE8D-EA44-960F-FA48CFA8BE57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1" name="Croix 240">
                  <a:extLst>
                    <a:ext uri="{FF2B5EF4-FFF2-40B4-BE49-F238E27FC236}">
                      <a16:creationId xmlns:a16="http://schemas.microsoft.com/office/drawing/2014/main" id="{5C26FC92-78CD-0D4B-A5F5-EF058C270BA6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42" name="Croix 241">
                  <a:extLst>
                    <a:ext uri="{FF2B5EF4-FFF2-40B4-BE49-F238E27FC236}">
                      <a16:creationId xmlns:a16="http://schemas.microsoft.com/office/drawing/2014/main" id="{25BB9518-BF4D-0E4D-A917-33C879295985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34" name="Groupe 233">
                <a:extLst>
                  <a:ext uri="{FF2B5EF4-FFF2-40B4-BE49-F238E27FC236}">
                    <a16:creationId xmlns:a16="http://schemas.microsoft.com/office/drawing/2014/main" id="{32E64D4D-DC74-0744-8354-C255DE932C0A}"/>
                  </a:ext>
                </a:extLst>
              </p:cNvPr>
              <p:cNvGrpSpPr/>
              <p:nvPr/>
            </p:nvGrpSpPr>
            <p:grpSpPr>
              <a:xfrm>
                <a:off x="6120929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35" name="Croix 234">
                  <a:extLst>
                    <a:ext uri="{FF2B5EF4-FFF2-40B4-BE49-F238E27FC236}">
                      <a16:creationId xmlns:a16="http://schemas.microsoft.com/office/drawing/2014/main" id="{536D9D44-C002-0847-BD64-53C76E13F521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6" name="Croix 235">
                  <a:extLst>
                    <a:ext uri="{FF2B5EF4-FFF2-40B4-BE49-F238E27FC236}">
                      <a16:creationId xmlns:a16="http://schemas.microsoft.com/office/drawing/2014/main" id="{9712D97B-799D-0148-B270-7F242319A614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7" name="Croix 236">
                  <a:extLst>
                    <a:ext uri="{FF2B5EF4-FFF2-40B4-BE49-F238E27FC236}">
                      <a16:creationId xmlns:a16="http://schemas.microsoft.com/office/drawing/2014/main" id="{0A4F129B-B01A-1C45-B7EB-B659D128B399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8" name="Croix 237">
                  <a:extLst>
                    <a:ext uri="{FF2B5EF4-FFF2-40B4-BE49-F238E27FC236}">
                      <a16:creationId xmlns:a16="http://schemas.microsoft.com/office/drawing/2014/main" id="{107A9488-14F0-0243-BE4C-B76556787025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3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E2776B9F-293A-0946-BCF5-8450ADED90CC}"/>
                </a:ext>
              </a:extLst>
            </p:cNvPr>
            <p:cNvGrpSpPr/>
            <p:nvPr/>
          </p:nvGrpSpPr>
          <p:grpSpPr>
            <a:xfrm>
              <a:off x="6360199" y="1064940"/>
              <a:ext cx="1541474" cy="1393200"/>
              <a:chOff x="6120929" y="1248262"/>
              <a:chExt cx="1541474" cy="1393200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0A387545-49AF-5347-B7BE-1368CAAD2F2C}"/>
                  </a:ext>
                </a:extLst>
              </p:cNvPr>
              <p:cNvGrpSpPr/>
              <p:nvPr/>
            </p:nvGrpSpPr>
            <p:grpSpPr>
              <a:xfrm>
                <a:off x="7057096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68" name="Croix 267">
                  <a:extLst>
                    <a:ext uri="{FF2B5EF4-FFF2-40B4-BE49-F238E27FC236}">
                      <a16:creationId xmlns:a16="http://schemas.microsoft.com/office/drawing/2014/main" id="{C103945C-9B90-F044-A017-BFCE733E0FBC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9" name="Croix 268">
                  <a:extLst>
                    <a:ext uri="{FF2B5EF4-FFF2-40B4-BE49-F238E27FC236}">
                      <a16:creationId xmlns:a16="http://schemas.microsoft.com/office/drawing/2014/main" id="{FEABFDD0-C63E-204F-8335-541BFF8C86B0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70" name="Croix 269">
                  <a:extLst>
                    <a:ext uri="{FF2B5EF4-FFF2-40B4-BE49-F238E27FC236}">
                      <a16:creationId xmlns:a16="http://schemas.microsoft.com/office/drawing/2014/main" id="{11FF5258-D1DA-3149-B0F2-4F0EE5302E26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71" name="Croix 270">
                  <a:extLst>
                    <a:ext uri="{FF2B5EF4-FFF2-40B4-BE49-F238E27FC236}">
                      <a16:creationId xmlns:a16="http://schemas.microsoft.com/office/drawing/2014/main" id="{121730B4-717B-554E-AD24-6E0F42CD575D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53" name="Groupe 252">
                <a:extLst>
                  <a:ext uri="{FF2B5EF4-FFF2-40B4-BE49-F238E27FC236}">
                    <a16:creationId xmlns:a16="http://schemas.microsoft.com/office/drawing/2014/main" id="{2DC69277-31CF-D34B-9E4F-1778CC20433B}"/>
                  </a:ext>
                </a:extLst>
              </p:cNvPr>
              <p:cNvGrpSpPr/>
              <p:nvPr/>
            </p:nvGrpSpPr>
            <p:grpSpPr>
              <a:xfrm>
                <a:off x="6589013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64" name="Croix 263">
                  <a:extLst>
                    <a:ext uri="{FF2B5EF4-FFF2-40B4-BE49-F238E27FC236}">
                      <a16:creationId xmlns:a16="http://schemas.microsoft.com/office/drawing/2014/main" id="{6F4BDDF3-E7DC-8E47-9441-4F5E5167F82A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5" name="Croix 264">
                  <a:extLst>
                    <a:ext uri="{FF2B5EF4-FFF2-40B4-BE49-F238E27FC236}">
                      <a16:creationId xmlns:a16="http://schemas.microsoft.com/office/drawing/2014/main" id="{19A9CCB0-0ED6-1C40-89B7-383B7A86C56D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6" name="Croix 265">
                  <a:extLst>
                    <a:ext uri="{FF2B5EF4-FFF2-40B4-BE49-F238E27FC236}">
                      <a16:creationId xmlns:a16="http://schemas.microsoft.com/office/drawing/2014/main" id="{A7638B55-9832-A44F-964F-16E36622CDBB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7" name="Croix 266">
                  <a:extLst>
                    <a:ext uri="{FF2B5EF4-FFF2-40B4-BE49-F238E27FC236}">
                      <a16:creationId xmlns:a16="http://schemas.microsoft.com/office/drawing/2014/main" id="{81A6A2D2-8CB7-7443-9160-43CE070EF896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54" name="Groupe 253">
                <a:extLst>
                  <a:ext uri="{FF2B5EF4-FFF2-40B4-BE49-F238E27FC236}">
                    <a16:creationId xmlns:a16="http://schemas.microsoft.com/office/drawing/2014/main" id="{7ADFEF9C-424A-1D45-83CD-6AAE31B60F98}"/>
                  </a:ext>
                </a:extLst>
              </p:cNvPr>
              <p:cNvGrpSpPr/>
              <p:nvPr/>
            </p:nvGrpSpPr>
            <p:grpSpPr>
              <a:xfrm>
                <a:off x="7525180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60" name="Croix 259">
                  <a:extLst>
                    <a:ext uri="{FF2B5EF4-FFF2-40B4-BE49-F238E27FC236}">
                      <a16:creationId xmlns:a16="http://schemas.microsoft.com/office/drawing/2014/main" id="{DE74972A-9B56-374E-8A83-F890CE417216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1" name="Croix 260">
                  <a:extLst>
                    <a:ext uri="{FF2B5EF4-FFF2-40B4-BE49-F238E27FC236}">
                      <a16:creationId xmlns:a16="http://schemas.microsoft.com/office/drawing/2014/main" id="{FC7CE85A-CC8F-CE4E-A894-CE6A9B67A43B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2" name="Croix 261">
                  <a:extLst>
                    <a:ext uri="{FF2B5EF4-FFF2-40B4-BE49-F238E27FC236}">
                      <a16:creationId xmlns:a16="http://schemas.microsoft.com/office/drawing/2014/main" id="{07389F57-8F3F-AD47-94F4-59D629B1F69C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3" name="Croix 262">
                  <a:extLst>
                    <a:ext uri="{FF2B5EF4-FFF2-40B4-BE49-F238E27FC236}">
                      <a16:creationId xmlns:a16="http://schemas.microsoft.com/office/drawing/2014/main" id="{40A6E4D9-95EB-8C4A-8AE1-AA985DB4E7E0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55" name="Groupe 254">
                <a:extLst>
                  <a:ext uri="{FF2B5EF4-FFF2-40B4-BE49-F238E27FC236}">
                    <a16:creationId xmlns:a16="http://schemas.microsoft.com/office/drawing/2014/main" id="{46B10FB0-A5C5-D941-85E3-C46A66CBA39B}"/>
                  </a:ext>
                </a:extLst>
              </p:cNvPr>
              <p:cNvGrpSpPr/>
              <p:nvPr/>
            </p:nvGrpSpPr>
            <p:grpSpPr>
              <a:xfrm>
                <a:off x="6120929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56" name="Croix 255">
                  <a:extLst>
                    <a:ext uri="{FF2B5EF4-FFF2-40B4-BE49-F238E27FC236}">
                      <a16:creationId xmlns:a16="http://schemas.microsoft.com/office/drawing/2014/main" id="{A582E709-BAF0-3044-A1D4-3C0277CF287E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7" name="Croix 256">
                  <a:extLst>
                    <a:ext uri="{FF2B5EF4-FFF2-40B4-BE49-F238E27FC236}">
                      <a16:creationId xmlns:a16="http://schemas.microsoft.com/office/drawing/2014/main" id="{AE8F1371-652F-324C-98BD-AE238F70A9EE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8" name="Croix 257">
                  <a:extLst>
                    <a:ext uri="{FF2B5EF4-FFF2-40B4-BE49-F238E27FC236}">
                      <a16:creationId xmlns:a16="http://schemas.microsoft.com/office/drawing/2014/main" id="{E71EB956-8241-364D-8854-6EDFBC39C69B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9" name="Croix 258">
                  <a:extLst>
                    <a:ext uri="{FF2B5EF4-FFF2-40B4-BE49-F238E27FC236}">
                      <a16:creationId xmlns:a16="http://schemas.microsoft.com/office/drawing/2014/main" id="{0077B53F-233F-CD40-9173-72F17845CC86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272" name="Groupe 271">
              <a:extLst>
                <a:ext uri="{FF2B5EF4-FFF2-40B4-BE49-F238E27FC236}">
                  <a16:creationId xmlns:a16="http://schemas.microsoft.com/office/drawing/2014/main" id="{740A039B-A076-2842-843C-BB439B7DB0E6}"/>
                </a:ext>
              </a:extLst>
            </p:cNvPr>
            <p:cNvGrpSpPr/>
            <p:nvPr/>
          </p:nvGrpSpPr>
          <p:grpSpPr>
            <a:xfrm>
              <a:off x="5997435" y="1393506"/>
              <a:ext cx="1541474" cy="1393200"/>
              <a:chOff x="6120929" y="1248262"/>
              <a:chExt cx="1541474" cy="1393200"/>
            </a:xfrm>
          </p:grpSpPr>
          <p:grpSp>
            <p:nvGrpSpPr>
              <p:cNvPr id="273" name="Groupe 272">
                <a:extLst>
                  <a:ext uri="{FF2B5EF4-FFF2-40B4-BE49-F238E27FC236}">
                    <a16:creationId xmlns:a16="http://schemas.microsoft.com/office/drawing/2014/main" id="{2C0E07AF-0EF3-064A-A2CF-C8807E71DEA8}"/>
                  </a:ext>
                </a:extLst>
              </p:cNvPr>
              <p:cNvGrpSpPr/>
              <p:nvPr/>
            </p:nvGrpSpPr>
            <p:grpSpPr>
              <a:xfrm>
                <a:off x="7057096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89" name="Croix 288">
                  <a:extLst>
                    <a:ext uri="{FF2B5EF4-FFF2-40B4-BE49-F238E27FC236}">
                      <a16:creationId xmlns:a16="http://schemas.microsoft.com/office/drawing/2014/main" id="{13D0895A-E18B-9044-9B3C-547898F4A3EA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90" name="Croix 289">
                  <a:extLst>
                    <a:ext uri="{FF2B5EF4-FFF2-40B4-BE49-F238E27FC236}">
                      <a16:creationId xmlns:a16="http://schemas.microsoft.com/office/drawing/2014/main" id="{DA06A847-44F3-2C43-8774-B3F6F437CB2D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91" name="Croix 290">
                  <a:extLst>
                    <a:ext uri="{FF2B5EF4-FFF2-40B4-BE49-F238E27FC236}">
                      <a16:creationId xmlns:a16="http://schemas.microsoft.com/office/drawing/2014/main" id="{386F2FBB-0F4E-1240-98F3-93E93CF43B3A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92" name="Croix 291">
                  <a:extLst>
                    <a:ext uri="{FF2B5EF4-FFF2-40B4-BE49-F238E27FC236}">
                      <a16:creationId xmlns:a16="http://schemas.microsoft.com/office/drawing/2014/main" id="{85A1D9AC-89E0-8C4B-8C4F-D57CC781C156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74" name="Groupe 273">
                <a:extLst>
                  <a:ext uri="{FF2B5EF4-FFF2-40B4-BE49-F238E27FC236}">
                    <a16:creationId xmlns:a16="http://schemas.microsoft.com/office/drawing/2014/main" id="{544FD03D-382C-744A-A8CB-03A6DC509AEE}"/>
                  </a:ext>
                </a:extLst>
              </p:cNvPr>
              <p:cNvGrpSpPr/>
              <p:nvPr/>
            </p:nvGrpSpPr>
            <p:grpSpPr>
              <a:xfrm>
                <a:off x="6589013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85" name="Croix 284">
                  <a:extLst>
                    <a:ext uri="{FF2B5EF4-FFF2-40B4-BE49-F238E27FC236}">
                      <a16:creationId xmlns:a16="http://schemas.microsoft.com/office/drawing/2014/main" id="{4BCF7696-371F-AA4E-B97D-888D8AE75415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6" name="Croix 285">
                  <a:extLst>
                    <a:ext uri="{FF2B5EF4-FFF2-40B4-BE49-F238E27FC236}">
                      <a16:creationId xmlns:a16="http://schemas.microsoft.com/office/drawing/2014/main" id="{AA30A86A-40AC-FE46-8FEC-3542F5437F3C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7" name="Croix 286">
                  <a:extLst>
                    <a:ext uri="{FF2B5EF4-FFF2-40B4-BE49-F238E27FC236}">
                      <a16:creationId xmlns:a16="http://schemas.microsoft.com/office/drawing/2014/main" id="{4C9ECEFF-D621-9044-975B-2EA0ABC621D0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8" name="Croix 287">
                  <a:extLst>
                    <a:ext uri="{FF2B5EF4-FFF2-40B4-BE49-F238E27FC236}">
                      <a16:creationId xmlns:a16="http://schemas.microsoft.com/office/drawing/2014/main" id="{1DCE19E9-CF45-D843-8ED9-D63676E738E2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75" name="Groupe 274">
                <a:extLst>
                  <a:ext uri="{FF2B5EF4-FFF2-40B4-BE49-F238E27FC236}">
                    <a16:creationId xmlns:a16="http://schemas.microsoft.com/office/drawing/2014/main" id="{93AED454-3958-164C-B84D-F5736903E2E6}"/>
                  </a:ext>
                </a:extLst>
              </p:cNvPr>
              <p:cNvGrpSpPr/>
              <p:nvPr/>
            </p:nvGrpSpPr>
            <p:grpSpPr>
              <a:xfrm>
                <a:off x="7525180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81" name="Croix 280">
                  <a:extLst>
                    <a:ext uri="{FF2B5EF4-FFF2-40B4-BE49-F238E27FC236}">
                      <a16:creationId xmlns:a16="http://schemas.microsoft.com/office/drawing/2014/main" id="{AA409A90-4E1D-BE4B-80A9-C5434D9E0BC8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2" name="Croix 281">
                  <a:extLst>
                    <a:ext uri="{FF2B5EF4-FFF2-40B4-BE49-F238E27FC236}">
                      <a16:creationId xmlns:a16="http://schemas.microsoft.com/office/drawing/2014/main" id="{745A9017-7286-4649-AE23-CAA22AF974CE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3" name="Croix 282">
                  <a:extLst>
                    <a:ext uri="{FF2B5EF4-FFF2-40B4-BE49-F238E27FC236}">
                      <a16:creationId xmlns:a16="http://schemas.microsoft.com/office/drawing/2014/main" id="{FC53C11F-21DF-2C47-89EC-6FCEC5158C1B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4" name="Croix 283">
                  <a:extLst>
                    <a:ext uri="{FF2B5EF4-FFF2-40B4-BE49-F238E27FC236}">
                      <a16:creationId xmlns:a16="http://schemas.microsoft.com/office/drawing/2014/main" id="{CB371CA3-996A-754B-87C2-6422AFCBF4C6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76" name="Groupe 275">
                <a:extLst>
                  <a:ext uri="{FF2B5EF4-FFF2-40B4-BE49-F238E27FC236}">
                    <a16:creationId xmlns:a16="http://schemas.microsoft.com/office/drawing/2014/main" id="{CB385302-6145-E44E-BE0A-69BA11E5533A}"/>
                  </a:ext>
                </a:extLst>
              </p:cNvPr>
              <p:cNvGrpSpPr/>
              <p:nvPr/>
            </p:nvGrpSpPr>
            <p:grpSpPr>
              <a:xfrm>
                <a:off x="6120929" y="1248262"/>
                <a:ext cx="137223" cy="1393200"/>
                <a:chOff x="2112054" y="1939362"/>
                <a:chExt cx="168967" cy="1715490"/>
              </a:xfrm>
            </p:grpSpPr>
            <p:sp>
              <p:nvSpPr>
                <p:cNvPr id="277" name="Croix 276">
                  <a:extLst>
                    <a:ext uri="{FF2B5EF4-FFF2-40B4-BE49-F238E27FC236}">
                      <a16:creationId xmlns:a16="http://schemas.microsoft.com/office/drawing/2014/main" id="{834A0EEF-C215-0C45-9D73-4C5F123C5CA4}"/>
                    </a:ext>
                  </a:extLst>
                </p:cNvPr>
                <p:cNvSpPr/>
                <p:nvPr/>
              </p:nvSpPr>
              <p:spPr>
                <a:xfrm>
                  <a:off x="2112054" y="1939362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78" name="Croix 277">
                  <a:extLst>
                    <a:ext uri="{FF2B5EF4-FFF2-40B4-BE49-F238E27FC236}">
                      <a16:creationId xmlns:a16="http://schemas.microsoft.com/office/drawing/2014/main" id="{2C240E96-152D-8A40-A4DA-B4117ED890F6}"/>
                    </a:ext>
                  </a:extLst>
                </p:cNvPr>
                <p:cNvSpPr/>
                <p:nvPr/>
              </p:nvSpPr>
              <p:spPr>
                <a:xfrm>
                  <a:off x="2112054" y="2454870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79" name="Croix 278">
                  <a:extLst>
                    <a:ext uri="{FF2B5EF4-FFF2-40B4-BE49-F238E27FC236}">
                      <a16:creationId xmlns:a16="http://schemas.microsoft.com/office/drawing/2014/main" id="{E7293E71-F30F-8641-B3BA-B1E915DCBAB5}"/>
                    </a:ext>
                  </a:extLst>
                </p:cNvPr>
                <p:cNvSpPr/>
                <p:nvPr/>
              </p:nvSpPr>
              <p:spPr>
                <a:xfrm>
                  <a:off x="2112054" y="2970378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0" name="Croix 279">
                  <a:extLst>
                    <a:ext uri="{FF2B5EF4-FFF2-40B4-BE49-F238E27FC236}">
                      <a16:creationId xmlns:a16="http://schemas.microsoft.com/office/drawing/2014/main" id="{F9D5902B-2AE2-7D4E-A54F-4B5051602AFE}"/>
                    </a:ext>
                  </a:extLst>
                </p:cNvPr>
                <p:cNvSpPr/>
                <p:nvPr/>
              </p:nvSpPr>
              <p:spPr>
                <a:xfrm>
                  <a:off x="2112054" y="3485885"/>
                  <a:ext cx="168967" cy="168967"/>
                </a:xfrm>
                <a:prstGeom prst="plus">
                  <a:avLst>
                    <a:gd name="adj" fmla="val 45379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A05ADC4-EFE3-7942-AEEB-C34212CB2B91}"/>
              </a:ext>
            </a:extLst>
          </p:cNvPr>
          <p:cNvCxnSpPr>
            <a:cxnSpLocks/>
          </p:cNvCxnSpPr>
          <p:nvPr/>
        </p:nvCxnSpPr>
        <p:spPr>
          <a:xfrm flipV="1">
            <a:off x="6083412" y="978368"/>
            <a:ext cx="518273" cy="47679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202">
            <a:extLst>
              <a:ext uri="{FF2B5EF4-FFF2-40B4-BE49-F238E27FC236}">
                <a16:creationId xmlns:a16="http://schemas.microsoft.com/office/drawing/2014/main" id="{0366592B-77DE-8147-AA25-D99AA8B62A2D}"/>
              </a:ext>
            </a:extLst>
          </p:cNvPr>
          <p:cNvCxnSpPr>
            <a:cxnSpLocks/>
          </p:cNvCxnSpPr>
          <p:nvPr/>
        </p:nvCxnSpPr>
        <p:spPr>
          <a:xfrm flipV="1">
            <a:off x="7505312" y="954814"/>
            <a:ext cx="518273" cy="47679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Connecteur droit 292">
            <a:extLst>
              <a:ext uri="{FF2B5EF4-FFF2-40B4-BE49-F238E27FC236}">
                <a16:creationId xmlns:a16="http://schemas.microsoft.com/office/drawing/2014/main" id="{C4BD2CC2-28C8-8643-9C5D-C9FC120DA88C}"/>
              </a:ext>
            </a:extLst>
          </p:cNvPr>
          <p:cNvCxnSpPr>
            <a:cxnSpLocks/>
          </p:cNvCxnSpPr>
          <p:nvPr/>
        </p:nvCxnSpPr>
        <p:spPr>
          <a:xfrm flipV="1">
            <a:off x="6610191" y="970929"/>
            <a:ext cx="1408452" cy="1332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Connecteur droit 293">
            <a:extLst>
              <a:ext uri="{FF2B5EF4-FFF2-40B4-BE49-F238E27FC236}">
                <a16:creationId xmlns:a16="http://schemas.microsoft.com/office/drawing/2014/main" id="{7080A8BD-EF57-3B4E-A217-84A1471ABAB0}"/>
              </a:ext>
            </a:extLst>
          </p:cNvPr>
          <p:cNvCxnSpPr>
            <a:cxnSpLocks/>
          </p:cNvCxnSpPr>
          <p:nvPr/>
        </p:nvCxnSpPr>
        <p:spPr>
          <a:xfrm flipV="1">
            <a:off x="6045381" y="2237276"/>
            <a:ext cx="518273" cy="47679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Connecteur droit 294">
            <a:extLst>
              <a:ext uri="{FF2B5EF4-FFF2-40B4-BE49-F238E27FC236}">
                <a16:creationId xmlns:a16="http://schemas.microsoft.com/office/drawing/2014/main" id="{5403709E-C42C-E043-854A-E3EABA429D6F}"/>
              </a:ext>
            </a:extLst>
          </p:cNvPr>
          <p:cNvCxnSpPr>
            <a:cxnSpLocks/>
          </p:cNvCxnSpPr>
          <p:nvPr/>
        </p:nvCxnSpPr>
        <p:spPr>
          <a:xfrm flipV="1">
            <a:off x="7467281" y="2213722"/>
            <a:ext cx="518273" cy="47679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Connecteur droit 296">
            <a:extLst>
              <a:ext uri="{FF2B5EF4-FFF2-40B4-BE49-F238E27FC236}">
                <a16:creationId xmlns:a16="http://schemas.microsoft.com/office/drawing/2014/main" id="{FC3B9B16-19AF-B642-9690-49EFAE92234D}"/>
              </a:ext>
            </a:extLst>
          </p:cNvPr>
          <p:cNvCxnSpPr>
            <a:cxnSpLocks/>
          </p:cNvCxnSpPr>
          <p:nvPr/>
        </p:nvCxnSpPr>
        <p:spPr>
          <a:xfrm flipV="1">
            <a:off x="6572160" y="2229837"/>
            <a:ext cx="1408452" cy="1332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Connecteur droit 295">
            <a:extLst>
              <a:ext uri="{FF2B5EF4-FFF2-40B4-BE49-F238E27FC236}">
                <a16:creationId xmlns:a16="http://schemas.microsoft.com/office/drawing/2014/main" id="{04AE59F1-ACAF-0E40-AA91-FFF30860506E}"/>
              </a:ext>
            </a:extLst>
          </p:cNvPr>
          <p:cNvCxnSpPr>
            <a:cxnSpLocks/>
          </p:cNvCxnSpPr>
          <p:nvPr/>
        </p:nvCxnSpPr>
        <p:spPr>
          <a:xfrm flipV="1">
            <a:off x="6035957" y="2700964"/>
            <a:ext cx="1408452" cy="1332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Connecteur droit 210">
            <a:extLst>
              <a:ext uri="{FF2B5EF4-FFF2-40B4-BE49-F238E27FC236}">
                <a16:creationId xmlns:a16="http://schemas.microsoft.com/office/drawing/2014/main" id="{6E45DBD4-38C6-8341-9F00-23681A7EA1C2}"/>
              </a:ext>
            </a:extLst>
          </p:cNvPr>
          <p:cNvCxnSpPr>
            <a:cxnSpLocks/>
          </p:cNvCxnSpPr>
          <p:nvPr/>
        </p:nvCxnSpPr>
        <p:spPr>
          <a:xfrm flipV="1">
            <a:off x="6073988" y="1442056"/>
            <a:ext cx="1408452" cy="1332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Connecteur droit 297">
            <a:extLst>
              <a:ext uri="{FF2B5EF4-FFF2-40B4-BE49-F238E27FC236}">
                <a16:creationId xmlns:a16="http://schemas.microsoft.com/office/drawing/2014/main" id="{C402CAA2-3BAA-C440-965E-DCFB8F942E84}"/>
              </a:ext>
            </a:extLst>
          </p:cNvPr>
          <p:cNvCxnSpPr>
            <a:cxnSpLocks/>
          </p:cNvCxnSpPr>
          <p:nvPr/>
        </p:nvCxnSpPr>
        <p:spPr>
          <a:xfrm flipV="1">
            <a:off x="6066046" y="1455161"/>
            <a:ext cx="9540" cy="12825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Connecteur droit 298">
            <a:extLst>
              <a:ext uri="{FF2B5EF4-FFF2-40B4-BE49-F238E27FC236}">
                <a16:creationId xmlns:a16="http://schemas.microsoft.com/office/drawing/2014/main" id="{11803917-8B1A-C245-AEB1-68089724B048}"/>
              </a:ext>
            </a:extLst>
          </p:cNvPr>
          <p:cNvCxnSpPr>
            <a:cxnSpLocks/>
          </p:cNvCxnSpPr>
          <p:nvPr/>
        </p:nvCxnSpPr>
        <p:spPr>
          <a:xfrm flipV="1">
            <a:off x="7460487" y="1431522"/>
            <a:ext cx="9540" cy="12825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E1BA709-D6DF-7941-9628-2DFC10614340}"/>
              </a:ext>
            </a:extLst>
          </p:cNvPr>
          <p:cNvGrpSpPr/>
          <p:nvPr/>
        </p:nvGrpSpPr>
        <p:grpSpPr>
          <a:xfrm>
            <a:off x="324115" y="1712258"/>
            <a:ext cx="4015027" cy="2558704"/>
            <a:chOff x="324115" y="1712258"/>
            <a:chExt cx="4015027" cy="255870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CEBA5F-CB63-424E-867B-E7727C702069}"/>
                </a:ext>
              </a:extLst>
            </p:cNvPr>
            <p:cNvSpPr/>
            <p:nvPr/>
          </p:nvSpPr>
          <p:spPr>
            <a:xfrm>
              <a:off x="324115" y="3157554"/>
              <a:ext cx="1160452" cy="1110459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09C99C56-61AC-F546-9681-CE66FFF00084}"/>
                </a:ext>
              </a:extLst>
            </p:cNvPr>
            <p:cNvSpPr/>
            <p:nvPr/>
          </p:nvSpPr>
          <p:spPr>
            <a:xfrm>
              <a:off x="1749961" y="3160503"/>
              <a:ext cx="1160452" cy="1110459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44E7F8E0-81AB-9E49-B8B7-5AA502CA4E64}"/>
                </a:ext>
              </a:extLst>
            </p:cNvPr>
            <p:cNvSpPr/>
            <p:nvPr/>
          </p:nvSpPr>
          <p:spPr>
            <a:xfrm>
              <a:off x="3178690" y="3142169"/>
              <a:ext cx="1160452" cy="1110459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à coins arrondis 24">
              <a:extLst>
                <a:ext uri="{FF2B5EF4-FFF2-40B4-BE49-F238E27FC236}">
                  <a16:creationId xmlns:a16="http://schemas.microsoft.com/office/drawing/2014/main" id="{0BBB055B-D829-4D4D-97EE-12A1C6E972BF}"/>
                </a:ext>
              </a:extLst>
            </p:cNvPr>
            <p:cNvSpPr/>
            <p:nvPr/>
          </p:nvSpPr>
          <p:spPr>
            <a:xfrm>
              <a:off x="601848" y="1712258"/>
              <a:ext cx="3735716" cy="117641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  <a:effectLst>
              <a:outerShdw blurRad="127000" sx="107000" sy="10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F62FAA2-4ABF-0145-AC5F-3AF6A77AD65B}"/>
                </a:ext>
              </a:extLst>
            </p:cNvPr>
            <p:cNvSpPr txBox="1"/>
            <p:nvPr/>
          </p:nvSpPr>
          <p:spPr>
            <a:xfrm>
              <a:off x="1041424" y="1917124"/>
              <a:ext cx="27288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N PAM modulations</a:t>
              </a:r>
            </a:p>
            <a:p>
              <a:pPr algn="ctr"/>
              <a:r>
                <a:rPr lang="en-US" sz="2400" b="1" dirty="0"/>
                <a:t>1 per antenna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96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F5BCE73-E63E-D440-A52A-E3CCE620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7" y="1164837"/>
            <a:ext cx="7216047" cy="342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E901E5A-BBC6-6F49-8410-F8AF4A15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E69BAF-60FE-D942-937A-A3A2CC737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 results: comparison between power and data focusing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A390DE-E42D-1F43-99A6-7918B84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13</a:t>
            </a:fld>
            <a:endParaRPr lang="fr-FR" alt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3F3762-340C-8F45-8078-FE02BC8D5903}"/>
              </a:ext>
            </a:extLst>
          </p:cNvPr>
          <p:cNvSpPr txBox="1"/>
          <p:nvPr/>
        </p:nvSpPr>
        <p:spPr>
          <a:xfrm>
            <a:off x="0" y="4762784"/>
            <a:ext cx="897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 = 2.4 GHz, </a:t>
            </a:r>
            <a:r>
              <a:rPr lang="en-US" i="1" dirty="0" err="1"/>
              <a:t>f</a:t>
            </a:r>
            <a:r>
              <a:rPr lang="en-US" i="1" baseline="-25000" dirty="0" err="1"/>
              <a:t>d</a:t>
            </a:r>
            <a:r>
              <a:rPr lang="en-US" i="1" dirty="0"/>
              <a:t> = 20 MHz, b = 0.8 </a:t>
            </a:r>
            <a:r>
              <a:rPr lang="en-US" i="1" dirty="0" err="1"/>
              <a:t>λ</a:t>
            </a:r>
            <a:r>
              <a:rPr lang="en-US" i="1" dirty="0"/>
              <a:t>, M = 16 for N = 2, M = 64 for N= 3 (perfect synchronization)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4A9AE56-74B0-084A-9FFC-C64F89A3559D}"/>
              </a:ext>
            </a:extLst>
          </p:cNvPr>
          <p:cNvGrpSpPr/>
          <p:nvPr/>
        </p:nvGrpSpPr>
        <p:grpSpPr>
          <a:xfrm>
            <a:off x="3012709" y="3442110"/>
            <a:ext cx="1519643" cy="0"/>
            <a:chOff x="3012709" y="3442110"/>
            <a:chExt cx="1519643" cy="0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DF1F9A0F-A21F-2040-9490-5F05732732B4}"/>
                </a:ext>
              </a:extLst>
            </p:cNvPr>
            <p:cNvCxnSpPr>
              <a:cxnSpLocks/>
            </p:cNvCxnSpPr>
            <p:nvPr/>
          </p:nvCxnSpPr>
          <p:spPr>
            <a:xfrm>
              <a:off x="3012709" y="3442110"/>
              <a:ext cx="1519643" cy="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4B97ABAE-B054-5647-BD10-C81252736036}"/>
                </a:ext>
              </a:extLst>
            </p:cNvPr>
            <p:cNvCxnSpPr>
              <a:cxnSpLocks/>
            </p:cNvCxnSpPr>
            <p:nvPr/>
          </p:nvCxnSpPr>
          <p:spPr>
            <a:xfrm>
              <a:off x="3416968" y="3442110"/>
              <a:ext cx="683394" cy="0"/>
            </a:xfrm>
            <a:prstGeom prst="straightConnector1">
              <a:avLst/>
            </a:prstGeom>
            <a:ln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054DFA36-022E-FF4B-B694-EEBC4AED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7" y="1164837"/>
            <a:ext cx="7216047" cy="34200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043064A-FF21-7740-9C6B-F57E9F426613}"/>
              </a:ext>
            </a:extLst>
          </p:cNvPr>
          <p:cNvSpPr txBox="1"/>
          <p:nvPr/>
        </p:nvSpPr>
        <p:spPr>
          <a:xfrm>
            <a:off x="6595097" y="1310180"/>
            <a:ext cx="25489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Beamwidth</a:t>
            </a:r>
            <a:r>
              <a:rPr lang="fr-FR" b="1" dirty="0"/>
              <a:t> @ BER = 10</a:t>
            </a:r>
            <a:r>
              <a:rPr lang="fr-FR" b="1" baseline="30000" dirty="0"/>
              <a:t>-3</a:t>
            </a:r>
            <a:endParaRPr lang="el-GR" b="1" baseline="30000" dirty="0"/>
          </a:p>
          <a:p>
            <a:r>
              <a:rPr lang="fr-FR" dirty="0"/>
              <a:t>  </a:t>
            </a:r>
            <a:r>
              <a:rPr lang="fr-FR" u="sng" dirty="0"/>
              <a:t>BF </a:t>
            </a:r>
            <a:r>
              <a:rPr lang="fr-FR" i="1" u="sng" dirty="0" err="1"/>
              <a:t>using</a:t>
            </a:r>
            <a:r>
              <a:rPr lang="fr-FR" i="1" u="sng" dirty="0"/>
              <a:t> 16QAM</a:t>
            </a:r>
            <a:r>
              <a:rPr lang="fr-FR" dirty="0"/>
              <a:t>: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51°   (N = 2)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31°   (N = 3)</a:t>
            </a:r>
          </a:p>
          <a:p>
            <a:r>
              <a:rPr lang="fr-FR" dirty="0"/>
              <a:t>  </a:t>
            </a:r>
            <a:r>
              <a:rPr lang="fr-FR" u="sng" dirty="0"/>
              <a:t>SDF</a:t>
            </a:r>
            <a:r>
              <a:rPr lang="fr-FR" dirty="0"/>
              <a:t>: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24°   (N = 2)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12.5°(N = 3)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1B2C503-7DA9-EA40-AED5-3077F1451ED4}"/>
              </a:ext>
            </a:extLst>
          </p:cNvPr>
          <p:cNvGrpSpPr/>
          <p:nvPr/>
        </p:nvGrpSpPr>
        <p:grpSpPr>
          <a:xfrm>
            <a:off x="3319854" y="3439521"/>
            <a:ext cx="905637" cy="2589"/>
            <a:chOff x="3319854" y="3439521"/>
            <a:chExt cx="905637" cy="2589"/>
          </a:xfrm>
        </p:grpSpPr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33B69B2-C553-EC43-A1A5-D511AAF4198E}"/>
                </a:ext>
              </a:extLst>
            </p:cNvPr>
            <p:cNvCxnSpPr>
              <a:cxnSpLocks/>
            </p:cNvCxnSpPr>
            <p:nvPr/>
          </p:nvCxnSpPr>
          <p:spPr>
            <a:xfrm>
              <a:off x="3319854" y="3439521"/>
              <a:ext cx="905637" cy="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0E3DA6D-B39E-494C-B422-DFA5621D62AB}"/>
                </a:ext>
              </a:extLst>
            </p:cNvPr>
            <p:cNvCxnSpPr>
              <a:cxnSpLocks/>
            </p:cNvCxnSpPr>
            <p:nvPr/>
          </p:nvCxnSpPr>
          <p:spPr>
            <a:xfrm>
              <a:off x="3632500" y="3442110"/>
              <a:ext cx="342734" cy="0"/>
            </a:xfrm>
            <a:prstGeom prst="straightConnector1">
              <a:avLst/>
            </a:prstGeom>
            <a:ln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423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717AA-0B1F-FB44-8395-DC1632A0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40B87A-D07A-3146-AB12-82CBDE75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14</a:t>
            </a:fld>
            <a:endParaRPr lang="fr-FR" alt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93976B2-6B13-A748-AFCD-BFAC7769C2B5}"/>
              </a:ext>
            </a:extLst>
          </p:cNvPr>
          <p:cNvSpPr/>
          <p:nvPr/>
        </p:nvSpPr>
        <p:spPr>
          <a:xfrm>
            <a:off x="601848" y="4268014"/>
            <a:ext cx="4052467" cy="397954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7E49C3A-6E3A-5F48-9CFD-F87010EA46C4}"/>
              </a:ext>
            </a:extLst>
          </p:cNvPr>
          <p:cNvSpPr txBox="1"/>
          <p:nvPr/>
        </p:nvSpPr>
        <p:spPr>
          <a:xfrm>
            <a:off x="1534169" y="428579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6-dimension mapping</a:t>
            </a: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20C92708-5A38-6142-ABC8-9EA8130D52D3}"/>
              </a:ext>
            </a:extLst>
          </p:cNvPr>
          <p:cNvGrpSpPr/>
          <p:nvPr/>
        </p:nvGrpSpPr>
        <p:grpSpPr>
          <a:xfrm>
            <a:off x="2433535" y="4714309"/>
            <a:ext cx="370295" cy="445323"/>
            <a:chOff x="5959988" y="5911457"/>
            <a:chExt cx="489926" cy="589194"/>
          </a:xfrm>
        </p:grpSpPr>
        <p:cxnSp>
          <p:nvCxnSpPr>
            <p:cNvPr id="201" name="Connecteur droit avec flèche 200">
              <a:extLst>
                <a:ext uri="{FF2B5EF4-FFF2-40B4-BE49-F238E27FC236}">
                  <a16:creationId xmlns:a16="http://schemas.microsoft.com/office/drawing/2014/main" id="{B9F3FE64-F91C-7E4F-8B72-7FEDDA0E4F89}"/>
                </a:ext>
              </a:extLst>
            </p:cNvPr>
            <p:cNvCxnSpPr/>
            <p:nvPr/>
          </p:nvCxnSpPr>
          <p:spPr>
            <a:xfrm flipV="1">
              <a:off x="6155698" y="5911457"/>
              <a:ext cx="0" cy="279918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ZoneTexte 201">
                  <a:extLst>
                    <a:ext uri="{FF2B5EF4-FFF2-40B4-BE49-F238E27FC236}">
                      <a16:creationId xmlns:a16="http://schemas.microsoft.com/office/drawing/2014/main" id="{6866C0F6-C9BF-0044-A5E5-86C7FA8BD22F}"/>
                    </a:ext>
                  </a:extLst>
                </p:cNvPr>
                <p:cNvSpPr txBox="1"/>
                <p:nvPr/>
              </p:nvSpPr>
              <p:spPr>
                <a:xfrm>
                  <a:off x="5959988" y="6215603"/>
                  <a:ext cx="489926" cy="285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[</m:t>
                        </m:r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]</m:t>
                        </m:r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02" name="ZoneTexte 201">
                  <a:extLst>
                    <a:ext uri="{FF2B5EF4-FFF2-40B4-BE49-F238E27FC236}">
                      <a16:creationId xmlns:a16="http://schemas.microsoft.com/office/drawing/2014/main" id="{6866C0F6-C9BF-0044-A5E5-86C7FA8BD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988" y="6215603"/>
                  <a:ext cx="489926" cy="285048"/>
                </a:xfrm>
                <a:prstGeom prst="rect">
                  <a:avLst/>
                </a:prstGeom>
                <a:blipFill>
                  <a:blip r:embed="rId2"/>
                  <a:stretch>
                    <a:fillRect l="-10345" r="-13793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9" name="Connecteur droit avec flèche 198">
            <a:extLst>
              <a:ext uri="{FF2B5EF4-FFF2-40B4-BE49-F238E27FC236}">
                <a16:creationId xmlns:a16="http://schemas.microsoft.com/office/drawing/2014/main" id="{58E20A53-C625-B848-84A5-4EC6B37B447B}"/>
              </a:ext>
            </a:extLst>
          </p:cNvPr>
          <p:cNvCxnSpPr/>
          <p:nvPr/>
        </p:nvCxnSpPr>
        <p:spPr>
          <a:xfrm flipV="1">
            <a:off x="1143132" y="3773940"/>
            <a:ext cx="0" cy="494075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9DB3D1C2-02DA-2148-877E-EFE56978CB09}"/>
              </a:ext>
            </a:extLst>
          </p:cNvPr>
          <p:cNvGrpSpPr/>
          <p:nvPr/>
        </p:nvGrpSpPr>
        <p:grpSpPr>
          <a:xfrm>
            <a:off x="337930" y="3381683"/>
            <a:ext cx="1016046" cy="584776"/>
            <a:chOff x="2132403" y="4189556"/>
            <a:chExt cx="1344301" cy="773699"/>
          </a:xfrm>
        </p:grpSpPr>
        <p:grpSp>
          <p:nvGrpSpPr>
            <p:cNvPr id="194" name="Groupe 193">
              <a:extLst>
                <a:ext uri="{FF2B5EF4-FFF2-40B4-BE49-F238E27FC236}">
                  <a16:creationId xmlns:a16="http://schemas.microsoft.com/office/drawing/2014/main" id="{9CCFB4D0-4DF6-7D47-B26D-6BCD947C54A1}"/>
                </a:ext>
              </a:extLst>
            </p:cNvPr>
            <p:cNvGrpSpPr/>
            <p:nvPr/>
          </p:nvGrpSpPr>
          <p:grpSpPr>
            <a:xfrm>
              <a:off x="2960905" y="4189556"/>
              <a:ext cx="515799" cy="773699"/>
              <a:chOff x="7366500" y="5146302"/>
              <a:chExt cx="515799" cy="773699"/>
            </a:xfrm>
          </p:grpSpPr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D6DF7880-AE9E-4B43-9A93-E06826CC5D0E}"/>
                  </a:ext>
                </a:extLst>
              </p:cNvPr>
              <p:cNvSpPr/>
              <p:nvPr/>
            </p:nvSpPr>
            <p:spPr>
              <a:xfrm>
                <a:off x="7410375" y="5235129"/>
                <a:ext cx="397886" cy="397886"/>
              </a:xfrm>
              <a:prstGeom prst="ellipse">
                <a:avLst/>
              </a:prstGeom>
              <a:noFill/>
              <a:ln w="41275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ZoneTexte 197">
                <a:extLst>
                  <a:ext uri="{FF2B5EF4-FFF2-40B4-BE49-F238E27FC236}">
                    <a16:creationId xmlns:a16="http://schemas.microsoft.com/office/drawing/2014/main" id="{4432C07F-AF1B-374C-8DF5-BCC8FB11F8D2}"/>
                  </a:ext>
                </a:extLst>
              </p:cNvPr>
              <p:cNvSpPr txBox="1"/>
              <p:nvPr/>
            </p:nvSpPr>
            <p:spPr>
              <a:xfrm>
                <a:off x="7366500" y="5146302"/>
                <a:ext cx="515799" cy="773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*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ZoneTexte 194">
                  <a:extLst>
                    <a:ext uri="{FF2B5EF4-FFF2-40B4-BE49-F238E27FC236}">
                      <a16:creationId xmlns:a16="http://schemas.microsoft.com/office/drawing/2014/main" id="{1739522E-8DF6-E442-B1ED-7EA0CA08B57E}"/>
                    </a:ext>
                  </a:extLst>
                </p:cNvPr>
                <p:cNvSpPr txBox="1"/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95" name="ZoneTexte 194">
                  <a:extLst>
                    <a:ext uri="{FF2B5EF4-FFF2-40B4-BE49-F238E27FC236}">
                      <a16:creationId xmlns:a16="http://schemas.microsoft.com/office/drawing/2014/main" id="{1739522E-8DF6-E442-B1ED-7EA0CA08B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blipFill>
                  <a:blip r:embed="rId4"/>
                  <a:stretch>
                    <a:fillRect l="-23810" r="-4762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" name="Connecteur droit avec flèche 195">
              <a:extLst>
                <a:ext uri="{FF2B5EF4-FFF2-40B4-BE49-F238E27FC236}">
                  <a16:creationId xmlns:a16="http://schemas.microsoft.com/office/drawing/2014/main" id="{7CDBE986-8F02-134B-8E9C-4C9AF05A0BC6}"/>
                </a:ext>
              </a:extLst>
            </p:cNvPr>
            <p:cNvCxnSpPr>
              <a:cxnSpLocks/>
            </p:cNvCxnSpPr>
            <p:nvPr/>
          </p:nvCxnSpPr>
          <p:spPr>
            <a:xfrm>
              <a:off x="2472175" y="4473112"/>
              <a:ext cx="489624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cxnSp>
        <p:nvCxnSpPr>
          <p:cNvPr id="189" name="Connecteur droit avec flèche 188">
            <a:extLst>
              <a:ext uri="{FF2B5EF4-FFF2-40B4-BE49-F238E27FC236}">
                <a16:creationId xmlns:a16="http://schemas.microsoft.com/office/drawing/2014/main" id="{7AC93424-DBA1-F340-AC5E-34FF6DFE15E0}"/>
              </a:ext>
            </a:extLst>
          </p:cNvPr>
          <p:cNvCxnSpPr>
            <a:cxnSpLocks/>
          </p:cNvCxnSpPr>
          <p:nvPr/>
        </p:nvCxnSpPr>
        <p:spPr>
          <a:xfrm flipV="1">
            <a:off x="1140304" y="3150880"/>
            <a:ext cx="0" cy="29794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pic>
        <p:nvPicPr>
          <p:cNvPr id="190" name="Image 189">
            <a:extLst>
              <a:ext uri="{FF2B5EF4-FFF2-40B4-BE49-F238E27FC236}">
                <a16:creationId xmlns:a16="http://schemas.microsoft.com/office/drawing/2014/main" id="{FDB764C7-2795-F54A-88BA-2E1C3D2249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53" t="9274" r="29713" b="11545"/>
          <a:stretch/>
        </p:blipFill>
        <p:spPr>
          <a:xfrm>
            <a:off x="874512" y="2544926"/>
            <a:ext cx="546280" cy="577697"/>
          </a:xfrm>
          <a:prstGeom prst="rect">
            <a:avLst/>
          </a:prstGeom>
          <a:ln w="38100">
            <a:solidFill>
              <a:srgbClr val="4472C4">
                <a:lumMod val="75000"/>
              </a:srgbClr>
            </a:solidFill>
          </a:ln>
        </p:spPr>
      </p:pic>
      <p:grpSp>
        <p:nvGrpSpPr>
          <p:cNvPr id="191" name="Groupe 190">
            <a:extLst>
              <a:ext uri="{FF2B5EF4-FFF2-40B4-BE49-F238E27FC236}">
                <a16:creationId xmlns:a16="http://schemas.microsoft.com/office/drawing/2014/main" id="{E61E00CA-95C9-FE48-ACBD-1F1F0D308C46}"/>
              </a:ext>
            </a:extLst>
          </p:cNvPr>
          <p:cNvGrpSpPr/>
          <p:nvPr/>
        </p:nvGrpSpPr>
        <p:grpSpPr>
          <a:xfrm>
            <a:off x="997287" y="2032481"/>
            <a:ext cx="454613" cy="477513"/>
            <a:chOff x="3004780" y="2413262"/>
            <a:chExt cx="601485" cy="631783"/>
          </a:xfrm>
        </p:grpSpPr>
        <p:cxnSp>
          <p:nvCxnSpPr>
            <p:cNvPr id="192" name="Connecteur droit avec flèche 191">
              <a:extLst>
                <a:ext uri="{FF2B5EF4-FFF2-40B4-BE49-F238E27FC236}">
                  <a16:creationId xmlns:a16="http://schemas.microsoft.com/office/drawing/2014/main" id="{2C810CB0-36F6-814D-9CBF-40BDED72B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855" y="2413262"/>
              <a:ext cx="0" cy="631783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ZoneTexte 192">
                  <a:extLst>
                    <a:ext uri="{FF2B5EF4-FFF2-40B4-BE49-F238E27FC236}">
                      <a16:creationId xmlns:a16="http://schemas.microsoft.com/office/drawing/2014/main" id="{D85738E1-6298-C04A-818F-873D34224E73}"/>
                    </a:ext>
                  </a:extLst>
                </p:cNvPr>
                <p:cNvSpPr txBox="1"/>
                <p:nvPr/>
              </p:nvSpPr>
              <p:spPr>
                <a:xfrm>
                  <a:off x="3004780" y="2624826"/>
                  <a:ext cx="601485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93" name="ZoneTexte 192">
                  <a:extLst>
                    <a:ext uri="{FF2B5EF4-FFF2-40B4-BE49-F238E27FC236}">
                      <a16:creationId xmlns:a16="http://schemas.microsoft.com/office/drawing/2014/main" id="{D85738E1-6298-C04A-818F-873D34224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780" y="2624826"/>
                  <a:ext cx="601485" cy="285047"/>
                </a:xfrm>
                <a:prstGeom prst="rect">
                  <a:avLst/>
                </a:prstGeom>
                <a:blipFill>
                  <a:blip r:embed="rId6"/>
                  <a:stretch>
                    <a:fillRect l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E59DFBEA-FEB0-574B-8945-EF981F208D21}"/>
              </a:ext>
            </a:extLst>
          </p:cNvPr>
          <p:cNvCxnSpPr/>
          <p:nvPr/>
        </p:nvCxnSpPr>
        <p:spPr>
          <a:xfrm flipV="1">
            <a:off x="2572554" y="3773940"/>
            <a:ext cx="0" cy="494075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0CAC50AD-12A6-C549-804F-A43F807892C7}"/>
              </a:ext>
            </a:extLst>
          </p:cNvPr>
          <p:cNvGrpSpPr/>
          <p:nvPr/>
        </p:nvGrpSpPr>
        <p:grpSpPr>
          <a:xfrm>
            <a:off x="1762772" y="3381683"/>
            <a:ext cx="1024756" cy="584776"/>
            <a:chOff x="2132403" y="4189556"/>
            <a:chExt cx="1355824" cy="773699"/>
          </a:xfrm>
        </p:grpSpPr>
        <p:grpSp>
          <p:nvGrpSpPr>
            <p:cNvPr id="180" name="Groupe 179">
              <a:extLst>
                <a:ext uri="{FF2B5EF4-FFF2-40B4-BE49-F238E27FC236}">
                  <a16:creationId xmlns:a16="http://schemas.microsoft.com/office/drawing/2014/main" id="{E5B5F6A9-9150-D64C-8BAB-B9DC6E2D101A}"/>
                </a:ext>
              </a:extLst>
            </p:cNvPr>
            <p:cNvGrpSpPr/>
            <p:nvPr/>
          </p:nvGrpSpPr>
          <p:grpSpPr>
            <a:xfrm>
              <a:off x="2972428" y="4189556"/>
              <a:ext cx="515799" cy="773699"/>
              <a:chOff x="7378023" y="5146302"/>
              <a:chExt cx="515799" cy="773699"/>
            </a:xfrm>
          </p:grpSpPr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8DC851E2-0366-054A-AA90-250847302C4D}"/>
                  </a:ext>
                </a:extLst>
              </p:cNvPr>
              <p:cNvSpPr/>
              <p:nvPr/>
            </p:nvSpPr>
            <p:spPr>
              <a:xfrm>
                <a:off x="7410375" y="5235129"/>
                <a:ext cx="397886" cy="397886"/>
              </a:xfrm>
              <a:prstGeom prst="ellipse">
                <a:avLst/>
              </a:prstGeom>
              <a:noFill/>
              <a:ln w="41275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3A034B51-99EA-5C4B-85EC-C2D8CD6BD8F1}"/>
                  </a:ext>
                </a:extLst>
              </p:cNvPr>
              <p:cNvSpPr txBox="1"/>
              <p:nvPr/>
            </p:nvSpPr>
            <p:spPr>
              <a:xfrm>
                <a:off x="7378023" y="5146302"/>
                <a:ext cx="515799" cy="773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*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ZoneTexte 180">
                  <a:extLst>
                    <a:ext uri="{FF2B5EF4-FFF2-40B4-BE49-F238E27FC236}">
                      <a16:creationId xmlns:a16="http://schemas.microsoft.com/office/drawing/2014/main" id="{74103791-DFC3-7C44-BED1-57C5F321D51C}"/>
                    </a:ext>
                  </a:extLst>
                </p:cNvPr>
                <p:cNvSpPr txBox="1"/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81" name="ZoneTexte 180">
                  <a:extLst>
                    <a:ext uri="{FF2B5EF4-FFF2-40B4-BE49-F238E27FC236}">
                      <a16:creationId xmlns:a16="http://schemas.microsoft.com/office/drawing/2014/main" id="{74103791-DFC3-7C44-BED1-57C5F321D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blipFill>
                  <a:blip r:embed="rId8"/>
                  <a:stretch>
                    <a:fillRect l="-22727" r="-4545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173A786E-07B7-2C40-AD07-47AAA4A419E2}"/>
                </a:ext>
              </a:extLst>
            </p:cNvPr>
            <p:cNvCxnSpPr>
              <a:cxnSpLocks/>
            </p:cNvCxnSpPr>
            <p:nvPr/>
          </p:nvCxnSpPr>
          <p:spPr>
            <a:xfrm>
              <a:off x="2472175" y="4473112"/>
              <a:ext cx="489624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050D86EC-8F89-0244-B3C4-41FCC449A316}"/>
              </a:ext>
            </a:extLst>
          </p:cNvPr>
          <p:cNvCxnSpPr>
            <a:cxnSpLocks/>
          </p:cNvCxnSpPr>
          <p:nvPr/>
        </p:nvCxnSpPr>
        <p:spPr>
          <a:xfrm flipV="1">
            <a:off x="2567452" y="3141069"/>
            <a:ext cx="0" cy="29794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pic>
        <p:nvPicPr>
          <p:cNvPr id="176" name="Image 175">
            <a:extLst>
              <a:ext uri="{FF2B5EF4-FFF2-40B4-BE49-F238E27FC236}">
                <a16:creationId xmlns:a16="http://schemas.microsoft.com/office/drawing/2014/main" id="{9AB6568E-01D0-0541-97F6-91083C1AC5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53" t="9274" r="29713" b="11545"/>
          <a:stretch/>
        </p:blipFill>
        <p:spPr>
          <a:xfrm>
            <a:off x="2301660" y="2535115"/>
            <a:ext cx="546280" cy="577697"/>
          </a:xfrm>
          <a:prstGeom prst="rect">
            <a:avLst/>
          </a:prstGeom>
          <a:ln w="38100">
            <a:solidFill>
              <a:srgbClr val="4472C4">
                <a:lumMod val="75000"/>
              </a:srgbClr>
            </a:solidFill>
          </a:ln>
        </p:spPr>
      </p:pic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9FE4CFD3-1BC1-5C4A-8C85-2C3C1CAE08D7}"/>
              </a:ext>
            </a:extLst>
          </p:cNvPr>
          <p:cNvGrpSpPr/>
          <p:nvPr/>
        </p:nvGrpSpPr>
        <p:grpSpPr>
          <a:xfrm>
            <a:off x="2429913" y="2032481"/>
            <a:ext cx="454611" cy="477513"/>
            <a:chOff x="5032659" y="2404468"/>
            <a:chExt cx="601483" cy="631783"/>
          </a:xfrm>
        </p:grpSpPr>
        <p:cxnSp>
          <p:nvCxnSpPr>
            <p:cNvPr id="178" name="Connecteur droit avec flèche 177">
              <a:extLst>
                <a:ext uri="{FF2B5EF4-FFF2-40B4-BE49-F238E27FC236}">
                  <a16:creationId xmlns:a16="http://schemas.microsoft.com/office/drawing/2014/main" id="{6E5D66FE-B4D2-AB47-8F2C-54F07806E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734" y="2404468"/>
              <a:ext cx="0" cy="631783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ZoneTexte 178">
                  <a:extLst>
                    <a:ext uri="{FF2B5EF4-FFF2-40B4-BE49-F238E27FC236}">
                      <a16:creationId xmlns:a16="http://schemas.microsoft.com/office/drawing/2014/main" id="{6E9B2B5C-E6C4-DA46-A96C-E72946A72996}"/>
                    </a:ext>
                  </a:extLst>
                </p:cNvPr>
                <p:cNvSpPr txBox="1"/>
                <p:nvPr/>
              </p:nvSpPr>
              <p:spPr>
                <a:xfrm>
                  <a:off x="5032659" y="2616032"/>
                  <a:ext cx="601483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79" name="ZoneTexte 178">
                  <a:extLst>
                    <a:ext uri="{FF2B5EF4-FFF2-40B4-BE49-F238E27FC236}">
                      <a16:creationId xmlns:a16="http://schemas.microsoft.com/office/drawing/2014/main" id="{6E9B2B5C-E6C4-DA46-A96C-E72946A72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659" y="2616032"/>
                  <a:ext cx="601483" cy="285047"/>
                </a:xfrm>
                <a:prstGeom prst="rect">
                  <a:avLst/>
                </a:prstGeom>
                <a:blipFill>
                  <a:blip r:embed="rId9"/>
                  <a:stretch>
                    <a:fillRect l="-270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1" name="Connecteur droit avec flèche 170">
            <a:extLst>
              <a:ext uri="{FF2B5EF4-FFF2-40B4-BE49-F238E27FC236}">
                <a16:creationId xmlns:a16="http://schemas.microsoft.com/office/drawing/2014/main" id="{37554AE1-7EDD-7F4D-A5A2-AD15A2D5CE4D}"/>
              </a:ext>
            </a:extLst>
          </p:cNvPr>
          <p:cNvCxnSpPr/>
          <p:nvPr/>
        </p:nvCxnSpPr>
        <p:spPr>
          <a:xfrm flipV="1">
            <a:off x="4009483" y="3773940"/>
            <a:ext cx="0" cy="494075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160" name="Groupe 159">
            <a:extLst>
              <a:ext uri="{FF2B5EF4-FFF2-40B4-BE49-F238E27FC236}">
                <a16:creationId xmlns:a16="http://schemas.microsoft.com/office/drawing/2014/main" id="{1948EE41-C49F-1644-901A-70D481AEC10A}"/>
              </a:ext>
            </a:extLst>
          </p:cNvPr>
          <p:cNvGrpSpPr/>
          <p:nvPr/>
        </p:nvGrpSpPr>
        <p:grpSpPr>
          <a:xfrm>
            <a:off x="3195405" y="3381683"/>
            <a:ext cx="1016048" cy="584776"/>
            <a:chOff x="2132403" y="4189556"/>
            <a:chExt cx="1344302" cy="773699"/>
          </a:xfrm>
        </p:grpSpPr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4D0A4FA4-5B39-2749-912D-B58D7D896230}"/>
                </a:ext>
              </a:extLst>
            </p:cNvPr>
            <p:cNvGrpSpPr/>
            <p:nvPr/>
          </p:nvGrpSpPr>
          <p:grpSpPr>
            <a:xfrm>
              <a:off x="2960906" y="4189556"/>
              <a:ext cx="515799" cy="773699"/>
              <a:chOff x="7366501" y="5146302"/>
              <a:chExt cx="515799" cy="773699"/>
            </a:xfrm>
          </p:grpSpPr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CF8E524D-AE23-7B42-9351-6338A743C4DF}"/>
                  </a:ext>
                </a:extLst>
              </p:cNvPr>
              <p:cNvSpPr/>
              <p:nvPr/>
            </p:nvSpPr>
            <p:spPr>
              <a:xfrm>
                <a:off x="7410375" y="5235129"/>
                <a:ext cx="397886" cy="397886"/>
              </a:xfrm>
              <a:prstGeom prst="ellipse">
                <a:avLst/>
              </a:prstGeom>
              <a:noFill/>
              <a:ln w="41275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ZoneTexte 169">
                <a:extLst>
                  <a:ext uri="{FF2B5EF4-FFF2-40B4-BE49-F238E27FC236}">
                    <a16:creationId xmlns:a16="http://schemas.microsoft.com/office/drawing/2014/main" id="{D03824DC-B41E-424B-B132-26278F6D4AB6}"/>
                  </a:ext>
                </a:extLst>
              </p:cNvPr>
              <p:cNvSpPr txBox="1"/>
              <p:nvPr/>
            </p:nvSpPr>
            <p:spPr>
              <a:xfrm>
                <a:off x="7366501" y="5146302"/>
                <a:ext cx="515799" cy="773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*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ZoneTexte 166">
                  <a:extLst>
                    <a:ext uri="{FF2B5EF4-FFF2-40B4-BE49-F238E27FC236}">
                      <a16:creationId xmlns:a16="http://schemas.microsoft.com/office/drawing/2014/main" id="{E96A83DD-0E2A-F643-8558-60173694C3A3}"/>
                    </a:ext>
                  </a:extLst>
                </p:cNvPr>
                <p:cNvSpPr txBox="1"/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4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4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4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4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7" name="ZoneTexte 166">
                  <a:extLst>
                    <a:ext uri="{FF2B5EF4-FFF2-40B4-BE49-F238E27FC236}">
                      <a16:creationId xmlns:a16="http://schemas.microsoft.com/office/drawing/2014/main" id="{E96A83DD-0E2A-F643-8558-60173694C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blipFill>
                  <a:blip r:embed="rId11"/>
                  <a:stretch>
                    <a:fillRect l="-30000" r="-1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Connecteur droit avec flèche 167">
              <a:extLst>
                <a:ext uri="{FF2B5EF4-FFF2-40B4-BE49-F238E27FC236}">
                  <a16:creationId xmlns:a16="http://schemas.microsoft.com/office/drawing/2014/main" id="{09682C40-99B4-7D48-AFBA-94002D6E59F2}"/>
                </a:ext>
              </a:extLst>
            </p:cNvPr>
            <p:cNvCxnSpPr>
              <a:cxnSpLocks/>
            </p:cNvCxnSpPr>
            <p:nvPr/>
          </p:nvCxnSpPr>
          <p:spPr>
            <a:xfrm>
              <a:off x="2472175" y="4473112"/>
              <a:ext cx="489624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cxnSp>
        <p:nvCxnSpPr>
          <p:cNvPr id="161" name="Connecteur droit avec flèche 160">
            <a:extLst>
              <a:ext uri="{FF2B5EF4-FFF2-40B4-BE49-F238E27FC236}">
                <a16:creationId xmlns:a16="http://schemas.microsoft.com/office/drawing/2014/main" id="{47A2FEB4-C924-7941-9366-2960E1D8D673}"/>
              </a:ext>
            </a:extLst>
          </p:cNvPr>
          <p:cNvCxnSpPr>
            <a:cxnSpLocks/>
          </p:cNvCxnSpPr>
          <p:nvPr/>
        </p:nvCxnSpPr>
        <p:spPr>
          <a:xfrm flipV="1">
            <a:off x="4006111" y="3141069"/>
            <a:ext cx="0" cy="29794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pic>
        <p:nvPicPr>
          <p:cNvPr id="162" name="Image 161">
            <a:extLst>
              <a:ext uri="{FF2B5EF4-FFF2-40B4-BE49-F238E27FC236}">
                <a16:creationId xmlns:a16="http://schemas.microsoft.com/office/drawing/2014/main" id="{D4EF329F-1DED-5F43-8FDA-DB4F18F1D2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53" t="9274" r="29713" b="11545"/>
          <a:stretch/>
        </p:blipFill>
        <p:spPr>
          <a:xfrm>
            <a:off x="3740321" y="2535115"/>
            <a:ext cx="546280" cy="577697"/>
          </a:xfrm>
          <a:prstGeom prst="rect">
            <a:avLst/>
          </a:prstGeom>
          <a:ln w="38100">
            <a:solidFill>
              <a:srgbClr val="4472C4">
                <a:lumMod val="75000"/>
              </a:srgbClr>
            </a:solidFill>
          </a:ln>
        </p:spPr>
      </p:pic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0727307F-0AF8-D045-9F7F-8E7DC993C46B}"/>
              </a:ext>
            </a:extLst>
          </p:cNvPr>
          <p:cNvGrpSpPr/>
          <p:nvPr/>
        </p:nvGrpSpPr>
        <p:grpSpPr>
          <a:xfrm>
            <a:off x="3882957" y="2032481"/>
            <a:ext cx="454612" cy="477513"/>
            <a:chOff x="6992398" y="2404468"/>
            <a:chExt cx="601483" cy="631783"/>
          </a:xfrm>
        </p:grpSpPr>
        <p:cxnSp>
          <p:nvCxnSpPr>
            <p:cNvPr id="164" name="Connecteur droit avec flèche 163">
              <a:extLst>
                <a:ext uri="{FF2B5EF4-FFF2-40B4-BE49-F238E27FC236}">
                  <a16:creationId xmlns:a16="http://schemas.microsoft.com/office/drawing/2014/main" id="{4E400D87-856E-FC48-9057-34AC21C66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473" y="2404468"/>
              <a:ext cx="0" cy="631783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ZoneTexte 164">
                  <a:extLst>
                    <a:ext uri="{FF2B5EF4-FFF2-40B4-BE49-F238E27FC236}">
                      <a16:creationId xmlns:a16="http://schemas.microsoft.com/office/drawing/2014/main" id="{16457DED-A460-0A4C-9F36-ACEAEC9E0964}"/>
                    </a:ext>
                  </a:extLst>
                </p:cNvPr>
                <p:cNvSpPr txBox="1"/>
                <p:nvPr/>
              </p:nvSpPr>
              <p:spPr>
                <a:xfrm>
                  <a:off x="6992398" y="2616032"/>
                  <a:ext cx="601483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5" name="ZoneTexte 164">
                  <a:extLst>
                    <a:ext uri="{FF2B5EF4-FFF2-40B4-BE49-F238E27FC236}">
                      <a16:creationId xmlns:a16="http://schemas.microsoft.com/office/drawing/2014/main" id="{16457DED-A460-0A4C-9F36-ACEAEC9E0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2398" y="2616032"/>
                  <a:ext cx="601483" cy="285047"/>
                </a:xfrm>
                <a:prstGeom prst="rect">
                  <a:avLst/>
                </a:prstGeom>
                <a:blipFill>
                  <a:blip r:embed="rId12"/>
                  <a:stretch>
                    <a:fillRect l="-540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6386B9E3-40AC-2442-AF9A-36319C93798E}"/>
              </a:ext>
            </a:extLst>
          </p:cNvPr>
          <p:cNvGrpSpPr/>
          <p:nvPr/>
        </p:nvGrpSpPr>
        <p:grpSpPr>
          <a:xfrm>
            <a:off x="695776" y="1505420"/>
            <a:ext cx="956624" cy="498805"/>
            <a:chOff x="2716987" y="1611984"/>
            <a:chExt cx="1265681" cy="659954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9EB0D86-EC81-6744-A0A5-B4734D38F54A}"/>
                </a:ext>
              </a:extLst>
            </p:cNvPr>
            <p:cNvSpPr/>
            <p:nvPr/>
          </p:nvSpPr>
          <p:spPr>
            <a:xfrm>
              <a:off x="2716987" y="1611984"/>
              <a:ext cx="1213990" cy="659954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5CB597B5-250C-ED4E-9E33-37CAB4C00E2A}"/>
                </a:ext>
              </a:extLst>
            </p:cNvPr>
            <p:cNvSpPr txBox="1"/>
            <p:nvPr/>
          </p:nvSpPr>
          <p:spPr>
            <a:xfrm>
              <a:off x="2764854" y="1757295"/>
              <a:ext cx="1217814" cy="40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Front-End</a:t>
              </a:r>
            </a:p>
          </p:txBody>
        </p: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CFCC2477-9D9C-DE46-8C82-8C091916F2FA}"/>
              </a:ext>
            </a:extLst>
          </p:cNvPr>
          <p:cNvGrpSpPr/>
          <p:nvPr/>
        </p:nvGrpSpPr>
        <p:grpSpPr>
          <a:xfrm>
            <a:off x="2128402" y="1514849"/>
            <a:ext cx="956624" cy="498805"/>
            <a:chOff x="2716987" y="1611984"/>
            <a:chExt cx="1265681" cy="65995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E510D3D-0A46-B348-9B77-E7CC35DB0485}"/>
                </a:ext>
              </a:extLst>
            </p:cNvPr>
            <p:cNvSpPr/>
            <p:nvPr/>
          </p:nvSpPr>
          <p:spPr>
            <a:xfrm>
              <a:off x="2716987" y="1611984"/>
              <a:ext cx="1213990" cy="659954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DF4DC08F-EFDA-FF46-B75B-7DF555179D4B}"/>
                </a:ext>
              </a:extLst>
            </p:cNvPr>
            <p:cNvSpPr txBox="1"/>
            <p:nvPr/>
          </p:nvSpPr>
          <p:spPr>
            <a:xfrm>
              <a:off x="2764854" y="1757295"/>
              <a:ext cx="1217814" cy="40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Front-End</a:t>
              </a:r>
            </a:p>
          </p:txBody>
        </p:sp>
      </p:grp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F32FFFA7-73F0-9943-9D5B-51A0027F1656}"/>
              </a:ext>
            </a:extLst>
          </p:cNvPr>
          <p:cNvGrpSpPr/>
          <p:nvPr/>
        </p:nvGrpSpPr>
        <p:grpSpPr>
          <a:xfrm>
            <a:off x="3581436" y="1514849"/>
            <a:ext cx="956624" cy="498805"/>
            <a:chOff x="2716987" y="1611984"/>
            <a:chExt cx="1265681" cy="659954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A4F1E15-F830-6B47-BECB-D3E1533C8665}"/>
                </a:ext>
              </a:extLst>
            </p:cNvPr>
            <p:cNvSpPr/>
            <p:nvPr/>
          </p:nvSpPr>
          <p:spPr>
            <a:xfrm>
              <a:off x="2716987" y="1611984"/>
              <a:ext cx="1213990" cy="659954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ZoneTexte 139">
              <a:extLst>
                <a:ext uri="{FF2B5EF4-FFF2-40B4-BE49-F238E27FC236}">
                  <a16:creationId xmlns:a16="http://schemas.microsoft.com/office/drawing/2014/main" id="{A13CA84A-C158-6745-AB7B-4E5588C4F032}"/>
                </a:ext>
              </a:extLst>
            </p:cNvPr>
            <p:cNvSpPr txBox="1"/>
            <p:nvPr/>
          </p:nvSpPr>
          <p:spPr>
            <a:xfrm>
              <a:off x="2764854" y="1757295"/>
              <a:ext cx="1217814" cy="40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Front-End</a:t>
              </a:r>
            </a:p>
          </p:txBody>
        </p:sp>
      </p:grpSp>
      <p:pic>
        <p:nvPicPr>
          <p:cNvPr id="123" name="Image 122">
            <a:extLst>
              <a:ext uri="{FF2B5EF4-FFF2-40B4-BE49-F238E27FC236}">
                <a16:creationId xmlns:a16="http://schemas.microsoft.com/office/drawing/2014/main" id="{FDEB40B6-4D08-514C-8F5E-430B60341E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55" y="714703"/>
            <a:ext cx="478291" cy="608560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FF81B9C7-ABD5-E647-A6D2-E6563C3D05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74" y="714703"/>
            <a:ext cx="478291" cy="608560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0DC0F9BD-D9A6-A846-BA26-D9B166E1F7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50" y="714703"/>
            <a:ext cx="478291" cy="608560"/>
          </a:xfrm>
          <a:prstGeom prst="rect">
            <a:avLst/>
          </a:prstGeom>
        </p:spPr>
      </p:pic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6F2FF968-58B5-ED49-AA01-40D53F70AAD7}"/>
              </a:ext>
            </a:extLst>
          </p:cNvPr>
          <p:cNvCxnSpPr>
            <a:cxnSpLocks/>
            <a:stCxn id="143" idx="0"/>
          </p:cNvCxnSpPr>
          <p:nvPr/>
        </p:nvCxnSpPr>
        <p:spPr>
          <a:xfrm flipV="1">
            <a:off x="1154555" y="1300766"/>
            <a:ext cx="2742" cy="204654"/>
          </a:xfrm>
          <a:prstGeom prst="straightConnector1">
            <a:avLst/>
          </a:prstGeom>
          <a:noFill/>
          <a:ln w="444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ACEE78AB-2B0A-DB4E-ACC3-D463E226CF26}"/>
              </a:ext>
            </a:extLst>
          </p:cNvPr>
          <p:cNvCxnSpPr>
            <a:cxnSpLocks/>
          </p:cNvCxnSpPr>
          <p:nvPr/>
        </p:nvCxnSpPr>
        <p:spPr>
          <a:xfrm flipV="1">
            <a:off x="2601919" y="1287622"/>
            <a:ext cx="2742" cy="204654"/>
          </a:xfrm>
          <a:prstGeom prst="straightConnector1">
            <a:avLst/>
          </a:prstGeom>
          <a:noFill/>
          <a:ln w="444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71712747-1510-7D43-A75A-867430E6E509}"/>
              </a:ext>
            </a:extLst>
          </p:cNvPr>
          <p:cNvCxnSpPr>
            <a:cxnSpLocks/>
          </p:cNvCxnSpPr>
          <p:nvPr/>
        </p:nvCxnSpPr>
        <p:spPr>
          <a:xfrm flipV="1">
            <a:off x="4041628" y="1287622"/>
            <a:ext cx="2742" cy="204654"/>
          </a:xfrm>
          <a:prstGeom prst="straightConnector1">
            <a:avLst/>
          </a:prstGeom>
          <a:noFill/>
          <a:ln w="444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pic>
        <p:nvPicPr>
          <p:cNvPr id="104" name="Image 103">
            <a:extLst>
              <a:ext uri="{FF2B5EF4-FFF2-40B4-BE49-F238E27FC236}">
                <a16:creationId xmlns:a16="http://schemas.microsoft.com/office/drawing/2014/main" id="{AA350C28-CE93-EF4E-9322-312CDD6DB4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95530" y="2553649"/>
            <a:ext cx="3872333" cy="2254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ZoneTexte 292">
                <a:extLst>
                  <a:ext uri="{FF2B5EF4-FFF2-40B4-BE49-F238E27FC236}">
                    <a16:creationId xmlns:a16="http://schemas.microsoft.com/office/drawing/2014/main" id="{6B56D12E-F1E7-E342-ABFC-FE14D42188FC}"/>
                  </a:ext>
                </a:extLst>
              </p:cNvPr>
              <p:cNvSpPr txBox="1"/>
              <p:nvPr/>
            </p:nvSpPr>
            <p:spPr>
              <a:xfrm>
                <a:off x="604485" y="3958319"/>
                <a:ext cx="1176348" cy="2613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</m:e>
                        <m:sub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  <m:sup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𝑰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d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𝒋</m:t>
                      </m:r>
                      <m:sSubSup>
                        <m:sSubSupPr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93" name="ZoneTexte 292">
                <a:extLst>
                  <a:ext uri="{FF2B5EF4-FFF2-40B4-BE49-F238E27FC236}">
                    <a16:creationId xmlns:a16="http://schemas.microsoft.com/office/drawing/2014/main" id="{6B56D12E-F1E7-E342-ABFC-FE14D4218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5" y="3958319"/>
                <a:ext cx="1176348" cy="261354"/>
              </a:xfrm>
              <a:prstGeom prst="rect">
                <a:avLst/>
              </a:prstGeom>
              <a:blipFill>
                <a:blip r:embed="rId15"/>
                <a:stretch>
                  <a:fillRect l="-2174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ZoneTexte 293">
                <a:extLst>
                  <a:ext uri="{FF2B5EF4-FFF2-40B4-BE49-F238E27FC236}">
                    <a16:creationId xmlns:a16="http://schemas.microsoft.com/office/drawing/2014/main" id="{81942305-E30F-DA42-A885-8B9AC472846C}"/>
                  </a:ext>
                </a:extLst>
              </p:cNvPr>
              <p:cNvSpPr txBox="1"/>
              <p:nvPr/>
            </p:nvSpPr>
            <p:spPr>
              <a:xfrm>
                <a:off x="2041815" y="3958319"/>
                <a:ext cx="1176348" cy="2613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</m:e>
                        <m:sub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  <m:sup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𝑰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d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𝒋</m:t>
                      </m:r>
                      <m:sSubSup>
                        <m:sSubSupPr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sz="14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94" name="ZoneTexte 293">
                <a:extLst>
                  <a:ext uri="{FF2B5EF4-FFF2-40B4-BE49-F238E27FC236}">
                    <a16:creationId xmlns:a16="http://schemas.microsoft.com/office/drawing/2014/main" id="{81942305-E30F-DA42-A885-8B9AC4728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15" y="3958319"/>
                <a:ext cx="1176348" cy="261354"/>
              </a:xfrm>
              <a:prstGeom prst="rect">
                <a:avLst/>
              </a:prstGeom>
              <a:blipFill>
                <a:blip r:embed="rId16"/>
                <a:stretch>
                  <a:fillRect l="-2151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ZoneTexte 294">
                <a:extLst>
                  <a:ext uri="{FF2B5EF4-FFF2-40B4-BE49-F238E27FC236}">
                    <a16:creationId xmlns:a16="http://schemas.microsoft.com/office/drawing/2014/main" id="{EB5F399A-605C-754E-8645-92919E860EE2}"/>
                  </a:ext>
                </a:extLst>
              </p:cNvPr>
              <p:cNvSpPr txBox="1"/>
              <p:nvPr/>
            </p:nvSpPr>
            <p:spPr>
              <a:xfrm>
                <a:off x="3477968" y="3958319"/>
                <a:ext cx="1176348" cy="2613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</m:e>
                        <m:sub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𝟑</m:t>
                          </m:r>
                        </m:sub>
                        <m:sup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𝑰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d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𝒋</m:t>
                      </m:r>
                      <m:sSubSup>
                        <m:sSubSupPr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sz="14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95" name="ZoneTexte 294">
                <a:extLst>
                  <a:ext uri="{FF2B5EF4-FFF2-40B4-BE49-F238E27FC236}">
                    <a16:creationId xmlns:a16="http://schemas.microsoft.com/office/drawing/2014/main" id="{EB5F399A-605C-754E-8645-92919E860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68" y="3958319"/>
                <a:ext cx="1176348" cy="261354"/>
              </a:xfrm>
              <a:prstGeom prst="rect">
                <a:avLst/>
              </a:prstGeom>
              <a:blipFill>
                <a:blip r:embed="rId17"/>
                <a:stretch>
                  <a:fillRect l="-1075" t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>
            <a:extLst>
              <a:ext uri="{FF2B5EF4-FFF2-40B4-BE49-F238E27FC236}">
                <a16:creationId xmlns:a16="http://schemas.microsoft.com/office/drawing/2014/main" id="{B8DBC2A2-8E7F-4D48-8A81-15620AB9ED8E}"/>
              </a:ext>
            </a:extLst>
          </p:cNvPr>
          <p:cNvGrpSpPr/>
          <p:nvPr/>
        </p:nvGrpSpPr>
        <p:grpSpPr>
          <a:xfrm>
            <a:off x="285915" y="1712258"/>
            <a:ext cx="4400728" cy="2714233"/>
            <a:chOff x="285915" y="1712258"/>
            <a:chExt cx="4400728" cy="2714233"/>
          </a:xfrm>
        </p:grpSpPr>
        <p:sp>
          <p:nvSpPr>
            <p:cNvPr id="6" name="Parallélogramme 5">
              <a:extLst>
                <a:ext uri="{FF2B5EF4-FFF2-40B4-BE49-F238E27FC236}">
                  <a16:creationId xmlns:a16="http://schemas.microsoft.com/office/drawing/2014/main" id="{30787E41-448E-4447-AF5E-4B6FAB8B67FF}"/>
                </a:ext>
              </a:extLst>
            </p:cNvPr>
            <p:cNvSpPr/>
            <p:nvPr/>
          </p:nvSpPr>
          <p:spPr>
            <a:xfrm rot="4650397">
              <a:off x="347426" y="3068204"/>
              <a:ext cx="1296776" cy="1419798"/>
            </a:xfrm>
            <a:prstGeom prst="parallelogram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Parallélogramme 301">
              <a:extLst>
                <a:ext uri="{FF2B5EF4-FFF2-40B4-BE49-F238E27FC236}">
                  <a16:creationId xmlns:a16="http://schemas.microsoft.com/office/drawing/2014/main" id="{3975C454-964E-D244-9836-7D127AAF34F6}"/>
                </a:ext>
              </a:extLst>
            </p:cNvPr>
            <p:cNvSpPr/>
            <p:nvPr/>
          </p:nvSpPr>
          <p:spPr>
            <a:xfrm rot="4576598">
              <a:off x="1837692" y="3119533"/>
              <a:ext cx="1296776" cy="1315850"/>
            </a:xfrm>
            <a:prstGeom prst="parallelogram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Parallélogramme 302">
              <a:extLst>
                <a:ext uri="{FF2B5EF4-FFF2-40B4-BE49-F238E27FC236}">
                  <a16:creationId xmlns:a16="http://schemas.microsoft.com/office/drawing/2014/main" id="{2325F0C5-EFF7-EF4B-BA52-99D7EE8398AC}"/>
                </a:ext>
              </a:extLst>
            </p:cNvPr>
            <p:cNvSpPr/>
            <p:nvPr/>
          </p:nvSpPr>
          <p:spPr>
            <a:xfrm rot="4650397">
              <a:off x="3328356" y="3068204"/>
              <a:ext cx="1296776" cy="1419798"/>
            </a:xfrm>
            <a:prstGeom prst="parallelogram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à coins arrondis 303">
              <a:extLst>
                <a:ext uri="{FF2B5EF4-FFF2-40B4-BE49-F238E27FC236}">
                  <a16:creationId xmlns:a16="http://schemas.microsoft.com/office/drawing/2014/main" id="{F915FA85-0775-7446-A243-7116E94AF687}"/>
                </a:ext>
              </a:extLst>
            </p:cNvPr>
            <p:cNvSpPr/>
            <p:nvPr/>
          </p:nvSpPr>
          <p:spPr>
            <a:xfrm>
              <a:off x="601848" y="1712258"/>
              <a:ext cx="3735716" cy="117641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  <a:effectLst>
              <a:outerShdw blurRad="127000" sx="107000" sy="10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5" name="ZoneTexte 304">
              <a:extLst>
                <a:ext uri="{FF2B5EF4-FFF2-40B4-BE49-F238E27FC236}">
                  <a16:creationId xmlns:a16="http://schemas.microsoft.com/office/drawing/2014/main" id="{F4A61845-7133-B24A-8DCE-439105EFB4B3}"/>
                </a:ext>
              </a:extLst>
            </p:cNvPr>
            <p:cNvSpPr txBox="1"/>
            <p:nvPr/>
          </p:nvSpPr>
          <p:spPr>
            <a:xfrm>
              <a:off x="1006928" y="1917124"/>
              <a:ext cx="27978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N QAM modulations</a:t>
              </a:r>
            </a:p>
            <a:p>
              <a:pPr algn="ctr"/>
              <a:r>
                <a:rPr lang="en-US" sz="2400" b="1" dirty="0"/>
                <a:t>1 per antenna</a:t>
              </a:r>
            </a:p>
          </p:txBody>
        </p:sp>
      </p:grpSp>
      <p:sp>
        <p:nvSpPr>
          <p:cNvPr id="306" name="Espace réservé du contenu 2">
            <a:extLst>
              <a:ext uri="{FF2B5EF4-FFF2-40B4-BE49-F238E27FC236}">
                <a16:creationId xmlns:a16="http://schemas.microsoft.com/office/drawing/2014/main" id="{1504823F-87B6-C24E-8AC7-4CFC96467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530" y="716007"/>
            <a:ext cx="3724746" cy="1828919"/>
          </a:xfrm>
        </p:spPr>
        <p:txBody>
          <a:bodyPr/>
          <a:lstStyle/>
          <a:p>
            <a:r>
              <a:rPr lang="en-US" dirty="0"/>
              <a:t>Use time resources:</a:t>
            </a:r>
          </a:p>
          <a:p>
            <a:pPr lvl="1"/>
            <a:r>
              <a:rPr lang="en-US" dirty="0"/>
              <a:t>N orthogonal pulses</a:t>
            </a:r>
          </a:p>
          <a:p>
            <a:r>
              <a:rPr lang="en-US" dirty="0"/>
              <a:t>Use IQ resources:</a:t>
            </a:r>
          </a:p>
          <a:p>
            <a:pPr lvl="1"/>
            <a:r>
              <a:rPr lang="en-US" dirty="0"/>
              <a:t>2N dimensions</a:t>
            </a:r>
          </a:p>
          <a:p>
            <a:r>
              <a:rPr lang="en-US" dirty="0"/>
              <a:t>N antennas and 2N dimensions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7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28DA71D-5BA7-EB41-A6F8-A8DEB96D1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3500"/>
            <a:ext cx="7216047" cy="342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259195-A744-D448-B243-36CB5DE6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C711F6-F596-0647-B3A5-7500D82E5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682140"/>
            <a:ext cx="8879600" cy="3690882"/>
          </a:xfrm>
        </p:spPr>
        <p:txBody>
          <a:bodyPr/>
          <a:lstStyle/>
          <a:p>
            <a:r>
              <a:rPr lang="en-US" dirty="0"/>
              <a:t>BER results: comparison between power and data focusing (with channel estimation)</a:t>
            </a:r>
          </a:p>
          <a:p>
            <a:r>
              <a:rPr lang="en-US" dirty="0"/>
              <a:t>	N = 2 antennas - 4 dimensions (I</a:t>
            </a:r>
            <a:r>
              <a:rPr lang="en-US" baseline="-25000" dirty="0"/>
              <a:t>1</a:t>
            </a:r>
            <a:r>
              <a:rPr lang="en-US" dirty="0"/>
              <a:t>+jQ</a:t>
            </a:r>
            <a:r>
              <a:rPr lang="en-US" baseline="-25000" dirty="0"/>
              <a:t>1</a:t>
            </a:r>
            <a:r>
              <a:rPr lang="en-US" dirty="0"/>
              <a:t> &amp; I</a:t>
            </a:r>
            <a:r>
              <a:rPr lang="en-US" baseline="-25000" dirty="0"/>
              <a:t>2</a:t>
            </a:r>
            <a:r>
              <a:rPr lang="en-US" dirty="0"/>
              <a:t>+jQ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	N = 3 antennas - 6 dimensions (I</a:t>
            </a:r>
            <a:r>
              <a:rPr lang="en-US" baseline="-25000" dirty="0"/>
              <a:t>1</a:t>
            </a:r>
            <a:r>
              <a:rPr lang="en-US" dirty="0"/>
              <a:t>+jQ</a:t>
            </a:r>
            <a:r>
              <a:rPr lang="en-US" baseline="-25000" dirty="0"/>
              <a:t>1</a:t>
            </a:r>
            <a:r>
              <a:rPr lang="en-US" dirty="0"/>
              <a:t> &amp; I</a:t>
            </a:r>
            <a:r>
              <a:rPr lang="en-US" baseline="-25000" dirty="0"/>
              <a:t>2</a:t>
            </a:r>
            <a:r>
              <a:rPr lang="en-US" dirty="0"/>
              <a:t>+jQ</a:t>
            </a:r>
            <a:r>
              <a:rPr lang="en-US" baseline="-25000" dirty="0"/>
              <a:t>2 </a:t>
            </a:r>
            <a:r>
              <a:rPr lang="en-US" dirty="0"/>
              <a:t>&amp; I</a:t>
            </a:r>
            <a:r>
              <a:rPr lang="en-US" baseline="-25000" dirty="0"/>
              <a:t>3</a:t>
            </a:r>
            <a:r>
              <a:rPr lang="en-US" dirty="0"/>
              <a:t>+jQ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F39264-8D62-3249-A137-C4C16E34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15</a:t>
            </a:fld>
            <a:endParaRPr lang="fr-FR" alt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B5E1810-5725-4E4B-AD7C-63391C847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3500"/>
            <a:ext cx="7216047" cy="342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68883E0-335F-134F-BD10-C59B5C1FBF5F}"/>
              </a:ext>
            </a:extLst>
          </p:cNvPr>
          <p:cNvSpPr txBox="1"/>
          <p:nvPr/>
        </p:nvSpPr>
        <p:spPr>
          <a:xfrm>
            <a:off x="6595097" y="1300655"/>
            <a:ext cx="25489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Beamwidth</a:t>
            </a:r>
            <a:r>
              <a:rPr lang="fr-FR" b="1" dirty="0"/>
              <a:t> @ BER = 10</a:t>
            </a:r>
            <a:r>
              <a:rPr lang="fr-FR" b="1" baseline="30000" dirty="0"/>
              <a:t>-3</a:t>
            </a:r>
            <a:endParaRPr lang="el-GR" b="1" baseline="30000" dirty="0"/>
          </a:p>
          <a:p>
            <a:r>
              <a:rPr lang="fr-FR" dirty="0"/>
              <a:t>  </a:t>
            </a:r>
            <a:r>
              <a:rPr lang="fr-FR" u="sng" dirty="0"/>
              <a:t>BF</a:t>
            </a:r>
            <a:r>
              <a:rPr lang="fr-FR" dirty="0"/>
              <a:t>: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51°(N = 2)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31°(N = 3)</a:t>
            </a:r>
          </a:p>
          <a:p>
            <a:r>
              <a:rPr lang="fr-FR" dirty="0"/>
              <a:t>  </a:t>
            </a:r>
            <a:r>
              <a:rPr lang="fr-FR" u="sng" dirty="0"/>
              <a:t>SDF</a:t>
            </a:r>
            <a:r>
              <a:rPr lang="fr-FR" dirty="0"/>
              <a:t>: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3.3°(N = 2)</a:t>
            </a:r>
          </a:p>
          <a:p>
            <a:r>
              <a:rPr lang="fr-FR" dirty="0"/>
              <a:t>    </a:t>
            </a:r>
            <a:r>
              <a:rPr lang="el-GR" dirty="0" err="1"/>
              <a:t>Δθ</a:t>
            </a:r>
            <a:r>
              <a:rPr lang="fr-FR" dirty="0"/>
              <a:t> = 1.8°(N = 3)</a:t>
            </a:r>
          </a:p>
        </p:txBody>
      </p:sp>
    </p:spTree>
    <p:extLst>
      <p:ext uri="{BB962C8B-B14F-4D97-AF65-F5344CB8AC3E}">
        <p14:creationId xmlns:p14="http://schemas.microsoft.com/office/powerpoint/2010/main" val="25924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en-US" sz="3600" dirty="0"/>
              <a:t>Example  of a </a:t>
            </a:r>
          </a:p>
          <a:p>
            <a:pPr algn="ctr"/>
            <a:r>
              <a:rPr lang="en-US" sz="3600" dirty="0"/>
              <a:t>2 antennas - 4D scenario</a:t>
            </a:r>
          </a:p>
          <a:p>
            <a:pPr algn="ctr"/>
            <a:r>
              <a:rPr lang="en-US" sz="3600" dirty="0"/>
              <a:t>- Measurements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0981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2768A3-6F19-BE47-A2B8-EDC0310F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1BD96F-A327-F649-8776-3136207B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 Setup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84841A-3AA7-1843-A6C9-752889EE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17</a:t>
            </a:fld>
            <a:endParaRPr lang="fr-FR" alt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60270-8754-0F43-93B6-BB3977366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329" y="746633"/>
            <a:ext cx="3222380" cy="4307142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C1422F6-8782-074F-A3C1-A1476147DCE6}"/>
              </a:ext>
            </a:extLst>
          </p:cNvPr>
          <p:cNvGrpSpPr/>
          <p:nvPr/>
        </p:nvGrpSpPr>
        <p:grpSpPr>
          <a:xfrm>
            <a:off x="1703064" y="1432454"/>
            <a:ext cx="1961261" cy="1287684"/>
            <a:chOff x="1847211" y="1180094"/>
            <a:chExt cx="1961261" cy="12876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2A00044-4D6B-854D-8C5D-8DB82F15A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6835" y="1180094"/>
              <a:ext cx="1822887" cy="105447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1519B2C-93BA-3841-9311-9B71B1B25514}"/>
                </a:ext>
              </a:extLst>
            </p:cNvPr>
            <p:cNvSpPr txBox="1"/>
            <p:nvPr/>
          </p:nvSpPr>
          <p:spPr>
            <a:xfrm>
              <a:off x="1847211" y="2129224"/>
              <a:ext cx="1961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AWG (2 x 12 </a:t>
              </a:r>
              <a:r>
                <a:rPr lang="en-US" sz="1600" i="1" dirty="0" err="1"/>
                <a:t>GSa</a:t>
              </a:r>
              <a:r>
                <a:rPr lang="en-US" sz="1600" i="1" dirty="0"/>
                <a:t>/s)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5D0CF06-867B-A243-A12B-914F106D481F}"/>
              </a:ext>
            </a:extLst>
          </p:cNvPr>
          <p:cNvGrpSpPr/>
          <p:nvPr/>
        </p:nvGrpSpPr>
        <p:grpSpPr>
          <a:xfrm>
            <a:off x="1777388" y="3513551"/>
            <a:ext cx="1812612" cy="1456012"/>
            <a:chOff x="1995860" y="3513551"/>
            <a:chExt cx="1812612" cy="145601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F470031-2078-F44F-BCC0-6D79EA4A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231" y="3513551"/>
              <a:ext cx="1719116" cy="1289338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D760FE-A82A-A04C-93C5-4785E3260681}"/>
                </a:ext>
              </a:extLst>
            </p:cNvPr>
            <p:cNvSpPr txBox="1"/>
            <p:nvPr/>
          </p:nvSpPr>
          <p:spPr>
            <a:xfrm>
              <a:off x="1995860" y="4631009"/>
              <a:ext cx="1812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Scope (40 </a:t>
              </a:r>
              <a:r>
                <a:rPr lang="en-US" sz="1600" i="1" dirty="0" err="1"/>
                <a:t>GSa</a:t>
              </a:r>
              <a:r>
                <a:rPr lang="en-US" sz="1600" i="1" dirty="0"/>
                <a:t>/s)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3F408DC-31FB-284F-9234-D8900127C5B5}"/>
              </a:ext>
            </a:extLst>
          </p:cNvPr>
          <p:cNvGrpSpPr/>
          <p:nvPr/>
        </p:nvGrpSpPr>
        <p:grpSpPr>
          <a:xfrm>
            <a:off x="3621" y="2286009"/>
            <a:ext cx="1736433" cy="1424418"/>
            <a:chOff x="164581" y="2690623"/>
            <a:chExt cx="1736433" cy="1424418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0CF3BE8-A798-CA47-8A91-0A5A44885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581" y="2690623"/>
              <a:ext cx="1736433" cy="1424418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88ED62-74D6-824E-B244-E6FD80212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822" t="25762" r="33037" b="22610"/>
            <a:stretch/>
          </p:blipFill>
          <p:spPr>
            <a:xfrm>
              <a:off x="489633" y="2754260"/>
              <a:ext cx="849518" cy="661280"/>
            </a:xfrm>
            <a:prstGeom prst="rect">
              <a:avLst/>
            </a:prstGeom>
          </p:spPr>
        </p:pic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D19B5EDD-3B6A-BA4F-98A6-A866B8DA3A03}"/>
              </a:ext>
            </a:extLst>
          </p:cNvPr>
          <p:cNvSpPr/>
          <p:nvPr/>
        </p:nvSpPr>
        <p:spPr>
          <a:xfrm rot="9000000">
            <a:off x="5984344" y="2033610"/>
            <a:ext cx="655122" cy="655122"/>
          </a:xfrm>
          <a:prstGeom prst="arc">
            <a:avLst>
              <a:gd name="adj1" fmla="val 8095778"/>
              <a:gd name="adj2" fmla="val 2223897"/>
            </a:avLst>
          </a:prstGeom>
          <a:ln w="50800">
            <a:solidFill>
              <a:srgbClr val="FF0000"/>
            </a:solidFill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7CC5A4F-672C-1C49-B35E-AF564546AF99}"/>
              </a:ext>
            </a:extLst>
          </p:cNvPr>
          <p:cNvGrpSpPr/>
          <p:nvPr/>
        </p:nvGrpSpPr>
        <p:grpSpPr>
          <a:xfrm>
            <a:off x="3549917" y="1408770"/>
            <a:ext cx="1701734" cy="1074041"/>
            <a:chOff x="3467595" y="1896296"/>
            <a:chExt cx="1701734" cy="1074041"/>
          </a:xfrm>
        </p:grpSpPr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C26D54B-C60A-4F4B-B7EB-D4561F1A46ED}"/>
                </a:ext>
              </a:extLst>
            </p:cNvPr>
            <p:cNvCxnSpPr>
              <a:cxnSpLocks/>
            </p:cNvCxnSpPr>
            <p:nvPr/>
          </p:nvCxnSpPr>
          <p:spPr>
            <a:xfrm>
              <a:off x="3467595" y="2114622"/>
              <a:ext cx="1701734" cy="0"/>
            </a:xfrm>
            <a:prstGeom prst="straightConnector1">
              <a:avLst/>
            </a:prstGeom>
            <a:ln w="127000" cmpd="tri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8261647C-B63C-4F45-BB28-9FC602FF75B7}"/>
                </a:ext>
              </a:extLst>
            </p:cNvPr>
            <p:cNvSpPr/>
            <p:nvPr/>
          </p:nvSpPr>
          <p:spPr>
            <a:xfrm rot="5400000">
              <a:off x="4072008" y="1926410"/>
              <a:ext cx="436653" cy="3764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36F648CA-AB69-2E4A-A53E-EC1DFCFE05FC}"/>
                </a:ext>
              </a:extLst>
            </p:cNvPr>
            <p:cNvCxnSpPr>
              <a:cxnSpLocks/>
            </p:cNvCxnSpPr>
            <p:nvPr/>
          </p:nvCxnSpPr>
          <p:spPr>
            <a:xfrm>
              <a:off x="3467595" y="2752010"/>
              <a:ext cx="1701734" cy="0"/>
            </a:xfrm>
            <a:prstGeom prst="straightConnector1">
              <a:avLst/>
            </a:prstGeom>
            <a:ln w="127000" cmpd="tri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631D9969-B308-6144-B718-49ADDBD86BAB}"/>
                </a:ext>
              </a:extLst>
            </p:cNvPr>
            <p:cNvSpPr/>
            <p:nvPr/>
          </p:nvSpPr>
          <p:spPr>
            <a:xfrm rot="5400000">
              <a:off x="4072008" y="2563798"/>
              <a:ext cx="436653" cy="3764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50E0781-0CE4-1142-B0F8-8A3D0EB7B23F}"/>
              </a:ext>
            </a:extLst>
          </p:cNvPr>
          <p:cNvGrpSpPr/>
          <p:nvPr/>
        </p:nvGrpSpPr>
        <p:grpSpPr>
          <a:xfrm rot="10800000">
            <a:off x="3407415" y="3997435"/>
            <a:ext cx="4715307" cy="436653"/>
            <a:chOff x="688744" y="2202853"/>
            <a:chExt cx="4715307" cy="436653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20F8A7C5-B61D-0144-A723-BC7F43A7E4B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88744" y="2416884"/>
              <a:ext cx="4715307" cy="0"/>
            </a:xfrm>
            <a:prstGeom prst="straightConnector1">
              <a:avLst/>
            </a:prstGeom>
            <a:ln w="127000" cmpd="tri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6C428F7-DB6B-204B-8FC1-91AC42FA1B5B}"/>
                </a:ext>
              </a:extLst>
            </p:cNvPr>
            <p:cNvSpPr/>
            <p:nvPr/>
          </p:nvSpPr>
          <p:spPr>
            <a:xfrm rot="5400000">
              <a:off x="944476" y="2232967"/>
              <a:ext cx="436653" cy="3764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Virage 30">
            <a:extLst>
              <a:ext uri="{FF2B5EF4-FFF2-40B4-BE49-F238E27FC236}">
                <a16:creationId xmlns:a16="http://schemas.microsoft.com/office/drawing/2014/main" id="{03744109-5E69-F946-A96F-87C2C506E505}"/>
              </a:ext>
            </a:extLst>
          </p:cNvPr>
          <p:cNvSpPr/>
          <p:nvPr/>
        </p:nvSpPr>
        <p:spPr>
          <a:xfrm>
            <a:off x="738113" y="1627095"/>
            <a:ext cx="949632" cy="627747"/>
          </a:xfrm>
          <a:prstGeom prst="bentArrow">
            <a:avLst>
              <a:gd name="adj1" fmla="val 8432"/>
              <a:gd name="adj2" fmla="val 25000"/>
              <a:gd name="adj3" fmla="val 11745"/>
              <a:gd name="adj4" fmla="val 4375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Virage 31">
            <a:extLst>
              <a:ext uri="{FF2B5EF4-FFF2-40B4-BE49-F238E27FC236}">
                <a16:creationId xmlns:a16="http://schemas.microsoft.com/office/drawing/2014/main" id="{135D421D-C8E6-B042-8445-E4B7668713C4}"/>
              </a:ext>
            </a:extLst>
          </p:cNvPr>
          <p:cNvSpPr/>
          <p:nvPr/>
        </p:nvSpPr>
        <p:spPr>
          <a:xfrm flipV="1">
            <a:off x="678416" y="3586379"/>
            <a:ext cx="1121818" cy="633677"/>
          </a:xfrm>
          <a:prstGeom prst="bentArrow">
            <a:avLst>
              <a:gd name="adj1" fmla="val 8432"/>
              <a:gd name="adj2" fmla="val 25000"/>
              <a:gd name="adj3" fmla="val 11745"/>
              <a:gd name="adj4" fmla="val 4375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Virage 32">
            <a:extLst>
              <a:ext uri="{FF2B5EF4-FFF2-40B4-BE49-F238E27FC236}">
                <a16:creationId xmlns:a16="http://schemas.microsoft.com/office/drawing/2014/main" id="{DDEC6133-44D0-1847-85EE-50BF4AD505E7}"/>
              </a:ext>
            </a:extLst>
          </p:cNvPr>
          <p:cNvSpPr/>
          <p:nvPr/>
        </p:nvSpPr>
        <p:spPr>
          <a:xfrm rot="16200000" flipV="1">
            <a:off x="3810644" y="659422"/>
            <a:ext cx="505688" cy="4627120"/>
          </a:xfrm>
          <a:prstGeom prst="bentArrow">
            <a:avLst>
              <a:gd name="adj1" fmla="val 8432"/>
              <a:gd name="adj2" fmla="val 25000"/>
              <a:gd name="adj3" fmla="val 11745"/>
              <a:gd name="adj4" fmla="val 4375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16996945-F92C-9C42-BE21-70FCB7419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16" y="3462180"/>
            <a:ext cx="805509" cy="1024900"/>
          </a:xfrm>
          <a:prstGeom prst="rect">
            <a:avLst/>
          </a:prstGeom>
          <a:solidFill>
            <a:schemeClr val="bg1">
              <a:alpha val="25000"/>
            </a:schemeClr>
          </a:solidFill>
          <a:effectLst>
            <a:softEdge rad="38100"/>
          </a:effec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245A513-811D-F34A-AD89-1A1765A0F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29" y="1357811"/>
            <a:ext cx="405272" cy="515653"/>
          </a:xfrm>
          <a:prstGeom prst="rect">
            <a:avLst/>
          </a:prstGeom>
          <a:solidFill>
            <a:schemeClr val="bg1">
              <a:alpha val="25000"/>
            </a:schemeClr>
          </a:solidFill>
          <a:effectLst>
            <a:softEdge rad="38100"/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883E584-CDB8-5541-960A-B67131E54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633" y="1425436"/>
            <a:ext cx="405272" cy="515653"/>
          </a:xfrm>
          <a:prstGeom prst="rect">
            <a:avLst/>
          </a:prstGeom>
          <a:solidFill>
            <a:schemeClr val="bg1">
              <a:alpha val="25000"/>
            </a:schemeClr>
          </a:solidFill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41355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AF4788D-D382-8B43-AEBB-68D7CB29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9" y="1459071"/>
            <a:ext cx="4800000" cy="360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AC076B-0781-0743-99C5-848CB25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206EE2-970F-5C4E-AB9B-D7CE39E9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 Results</a:t>
            </a:r>
          </a:p>
          <a:p>
            <a:r>
              <a:rPr lang="en-US" dirty="0"/>
              <a:t>	N = 2 antennas - 4 dimensions (I</a:t>
            </a:r>
            <a:r>
              <a:rPr lang="en-US" baseline="-25000" dirty="0"/>
              <a:t>1</a:t>
            </a:r>
            <a:r>
              <a:rPr lang="en-US" dirty="0"/>
              <a:t>+jQ</a:t>
            </a:r>
            <a:r>
              <a:rPr lang="en-US" baseline="-25000" dirty="0"/>
              <a:t>1</a:t>
            </a:r>
            <a:r>
              <a:rPr lang="en-US" dirty="0"/>
              <a:t> &amp; I</a:t>
            </a:r>
            <a:r>
              <a:rPr lang="en-US" baseline="-25000" dirty="0"/>
              <a:t>2</a:t>
            </a:r>
            <a:r>
              <a:rPr lang="en-US" dirty="0"/>
              <a:t>+jQ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B99D0-E88C-A44A-9135-96907957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18</a:t>
            </a:fld>
            <a:endParaRPr lang="fr-FR" alt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123C74-511C-DB42-9CDF-3CF10B7A3F88}"/>
              </a:ext>
            </a:extLst>
          </p:cNvPr>
          <p:cNvSpPr txBox="1"/>
          <p:nvPr/>
        </p:nvSpPr>
        <p:spPr>
          <a:xfrm>
            <a:off x="6595097" y="1557256"/>
            <a:ext cx="2548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Beamwidth</a:t>
            </a:r>
            <a:r>
              <a:rPr lang="en-US" b="1" dirty="0"/>
              <a:t> @ BER = 10</a:t>
            </a:r>
            <a:r>
              <a:rPr lang="en-US" b="1" baseline="30000" dirty="0"/>
              <a:t>-3</a:t>
            </a:r>
          </a:p>
          <a:p>
            <a:r>
              <a:rPr lang="en-US" u="sng" dirty="0"/>
              <a:t>SDF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Δθ</a:t>
            </a:r>
            <a:r>
              <a:rPr lang="en-US" dirty="0"/>
              <a:t> = 17.4°    (M = 16)</a:t>
            </a:r>
          </a:p>
          <a:p>
            <a:r>
              <a:rPr lang="en-US" dirty="0"/>
              <a:t>    </a:t>
            </a:r>
            <a:r>
              <a:rPr lang="en-US" dirty="0" err="1"/>
              <a:t>Δθ</a:t>
            </a:r>
            <a:r>
              <a:rPr lang="en-US" dirty="0"/>
              <a:t> = 4.1°   (M = 256)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5A7AE43-DDFF-EE4E-9AFD-A07784531B70}"/>
              </a:ext>
            </a:extLst>
          </p:cNvPr>
          <p:cNvSpPr txBox="1"/>
          <p:nvPr/>
        </p:nvSpPr>
        <p:spPr>
          <a:xfrm>
            <a:off x="4648824" y="1557256"/>
            <a:ext cx="1433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Parameters</a:t>
            </a:r>
          </a:p>
          <a:p>
            <a:r>
              <a:rPr lang="en-GB" dirty="0"/>
              <a:t> f</a:t>
            </a:r>
            <a:r>
              <a:rPr lang="en-GB" baseline="-25000" dirty="0"/>
              <a:t>c</a:t>
            </a:r>
            <a:r>
              <a:rPr lang="en-GB" dirty="0"/>
              <a:t> = 2.67 GHz</a:t>
            </a:r>
          </a:p>
          <a:p>
            <a:r>
              <a:rPr lang="en-GB" dirty="0"/>
              <a:t> b = 0.8 </a:t>
            </a:r>
            <a:r>
              <a:rPr lang="el-GR" dirty="0"/>
              <a:t>λ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f</a:t>
            </a:r>
            <a:r>
              <a:rPr lang="en-GB" baseline="-25000" dirty="0" err="1"/>
              <a:t>d</a:t>
            </a:r>
            <a:r>
              <a:rPr lang="en-GB" dirty="0"/>
              <a:t> = 20 MHz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D8678C0-4621-6A4D-94D9-6F9E6A60025E}"/>
              </a:ext>
            </a:extLst>
          </p:cNvPr>
          <p:cNvGrpSpPr/>
          <p:nvPr/>
        </p:nvGrpSpPr>
        <p:grpSpPr>
          <a:xfrm>
            <a:off x="4678684" y="3259071"/>
            <a:ext cx="4048668" cy="923330"/>
            <a:chOff x="4678684" y="3259071"/>
            <a:chExt cx="4048668" cy="923330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D4EC6C3-3B42-294A-9307-B63D67768569}"/>
                </a:ext>
              </a:extLst>
            </p:cNvPr>
            <p:cNvSpPr txBox="1"/>
            <p:nvPr/>
          </p:nvSpPr>
          <p:spPr>
            <a:xfrm>
              <a:off x="4678684" y="3259071"/>
              <a:ext cx="30131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Noise robustness equivalence</a:t>
              </a:r>
            </a:p>
            <a:p>
              <a:r>
                <a:rPr lang="en-GB" dirty="0"/>
                <a:t>M = 16 </a:t>
              </a:r>
              <a:r>
                <a:rPr lang="en-GB" dirty="0">
                  <a:sym typeface="Wingdings" pitchFamily="2" charset="2"/>
                </a:rPr>
                <a:t> QPSK</a:t>
              </a:r>
              <a:endParaRPr lang="en-GB" dirty="0"/>
            </a:p>
            <a:p>
              <a:r>
                <a:rPr lang="fr-FR" dirty="0"/>
                <a:t>M = 256 </a:t>
              </a:r>
              <a:r>
                <a:rPr lang="fr-FR" dirty="0">
                  <a:sym typeface="Wingdings" pitchFamily="2" charset="2"/>
                </a:rPr>
                <a:t> 16QAM</a:t>
              </a:r>
              <a:endParaRPr lang="en-GB" dirty="0"/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7BED0CD-ABC2-324E-8A2D-B33CA4053E4F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72" y="3720736"/>
              <a:ext cx="903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0A9F6CB3-8E9F-6744-AF75-B4F00654FE5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72" y="3982467"/>
              <a:ext cx="903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AA255FD-76D7-E64C-AE16-D8F5DF1CC912}"/>
                </a:ext>
              </a:extLst>
            </p:cNvPr>
            <p:cNvSpPr txBox="1"/>
            <p:nvPr/>
          </p:nvSpPr>
          <p:spPr>
            <a:xfrm>
              <a:off x="7550427" y="3526131"/>
              <a:ext cx="1176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1D = 1 bit</a:t>
              </a:r>
            </a:p>
            <a:p>
              <a:r>
                <a:rPr lang="en-US" dirty="0"/>
                <a:t>1D = 2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12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4E590AD-83D1-F645-9456-7E803B7B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44" y="1688571"/>
            <a:ext cx="4872212" cy="152176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ADA21C6-BE37-C044-A252-33E42E34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 (SDF)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0B9CB8-2042-E44C-BBCB-30861BE59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On-going</a:t>
            </a:r>
          </a:p>
          <a:p>
            <a:r>
              <a:rPr lang="en-US" dirty="0"/>
              <a:t>Orthogonal-code-based N-dimensions SDF</a:t>
            </a:r>
          </a:p>
          <a:p>
            <a:r>
              <a:rPr lang="en-US" dirty="0"/>
              <a:t>Orthogonal-frequency-based N-dimensions SDF</a:t>
            </a:r>
          </a:p>
          <a:p>
            <a:r>
              <a:rPr lang="en-US" dirty="0"/>
              <a:t>Channel assessment</a:t>
            </a:r>
          </a:p>
          <a:p>
            <a:r>
              <a:rPr lang="en-US" dirty="0"/>
              <a:t>More antennas: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Perspectives</a:t>
            </a:r>
            <a:r>
              <a:rPr lang="en-US" dirty="0"/>
              <a:t> </a:t>
            </a:r>
          </a:p>
          <a:p>
            <a:r>
              <a:rPr lang="en-US" dirty="0"/>
              <a:t>Channel estimation and equalization</a:t>
            </a:r>
          </a:p>
          <a:p>
            <a:r>
              <a:rPr lang="en-US" dirty="0"/>
              <a:t>Carrier recovery</a:t>
            </a:r>
          </a:p>
          <a:p>
            <a:r>
              <a:rPr lang="en-US" dirty="0"/>
              <a:t>N-Dimension dedicated mapping</a:t>
            </a:r>
          </a:p>
          <a:p>
            <a:r>
              <a:rPr lang="en-US" dirty="0"/>
              <a:t>Protocol aspects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8F8772-C161-B044-861E-4EEE6819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19</a:t>
            </a:fld>
            <a:endParaRPr lang="fr-FR" altLang="fr-FR" dirty="0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26BE53E5-085D-9842-85F7-BAC5BCA161C0}"/>
              </a:ext>
            </a:extLst>
          </p:cNvPr>
          <p:cNvSpPr/>
          <p:nvPr/>
        </p:nvSpPr>
        <p:spPr>
          <a:xfrm>
            <a:off x="6112565" y="4010388"/>
            <a:ext cx="288235" cy="94421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133B3E-0740-054D-AC1E-870B649FBEF7}"/>
              </a:ext>
            </a:extLst>
          </p:cNvPr>
          <p:cNvSpPr txBox="1"/>
          <p:nvPr/>
        </p:nvSpPr>
        <p:spPr>
          <a:xfrm>
            <a:off x="6417834" y="4248927"/>
            <a:ext cx="261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Looking for collaborations</a:t>
            </a:r>
          </a:p>
        </p:txBody>
      </p:sp>
    </p:spTree>
    <p:extLst>
      <p:ext uri="{BB962C8B-B14F-4D97-AF65-F5344CB8AC3E}">
        <p14:creationId xmlns:p14="http://schemas.microsoft.com/office/powerpoint/2010/main" val="180689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re 1">
            <a:extLst>
              <a:ext uri="{FF2B5EF4-FFF2-40B4-BE49-F238E27FC236}">
                <a16:creationId xmlns:a16="http://schemas.microsoft.com/office/drawing/2014/main" id="{59909A87-AEED-2749-A215-1997F7AA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374" y="667429"/>
            <a:ext cx="6351587" cy="555625"/>
          </a:xfrm>
        </p:spPr>
        <p:txBody>
          <a:bodyPr>
            <a:normAutofit/>
          </a:bodyPr>
          <a:lstStyle/>
          <a:p>
            <a:r>
              <a:rPr lang="en-GB" dirty="0" err="1"/>
              <a:t>GEOcasting</a:t>
            </a:r>
            <a:r>
              <a:rPr lang="en-GB" dirty="0"/>
              <a:t> for </a:t>
            </a:r>
            <a:r>
              <a:rPr lang="en-GB" dirty="0" err="1"/>
              <a:t>HYPEr</a:t>
            </a:r>
            <a:r>
              <a:rPr lang="en-GB" dirty="0"/>
              <a:t> resolution spatial data focusing </a:t>
            </a:r>
            <a:endParaRPr lang="fr-FR" altLang="fr-FR" dirty="0">
              <a:ea typeface="ＭＳ Ｐゴシック" panose="020B0600070205080204" pitchFamily="34" charset="-128"/>
              <a:cs typeface="Calibri Light" panose="020F0302020204030204" pitchFamily="34" charset="0"/>
            </a:endParaRPr>
          </a:p>
        </p:txBody>
      </p:sp>
      <p:sp>
        <p:nvSpPr>
          <p:cNvPr id="9218" name="Espace réservé du contenu 2">
            <a:extLst>
              <a:ext uri="{FF2B5EF4-FFF2-40B4-BE49-F238E27FC236}">
                <a16:creationId xmlns:a16="http://schemas.microsoft.com/office/drawing/2014/main" id="{13F23C7C-B90E-9B4B-8920-3789893C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374" y="1376145"/>
            <a:ext cx="6585626" cy="3665755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Wireless broadcasting of </a:t>
            </a:r>
            <a:r>
              <a:rPr lang="en-US" dirty="0" err="1"/>
              <a:t>geolocalized</a:t>
            </a:r>
            <a:r>
              <a:rPr lang="en-US" dirty="0"/>
              <a:t> data</a:t>
            </a:r>
          </a:p>
          <a:p>
            <a:r>
              <a:rPr lang="en-US" u="sng" dirty="0"/>
              <a:t>Applications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Interactive contents in museums</a:t>
            </a:r>
          </a:p>
          <a:p>
            <a:pPr lvl="1"/>
            <a:r>
              <a:rPr lang="en-US" dirty="0"/>
              <a:t>Danger areas indication for visual impaired persons (zebra crossings…)</a:t>
            </a:r>
          </a:p>
          <a:p>
            <a:pPr lvl="1"/>
            <a:r>
              <a:rPr lang="en-US" dirty="0"/>
              <a:t>Alert people within an area of sudden emergency</a:t>
            </a:r>
          </a:p>
          <a:p>
            <a:r>
              <a:rPr lang="en-US" dirty="0"/>
              <a:t>GEOHYPE system does not know users location</a:t>
            </a:r>
          </a:p>
          <a:p>
            <a:pPr lvl="1"/>
            <a:r>
              <a:rPr lang="en-US" dirty="0"/>
              <a:t>User privacy is respected</a:t>
            </a:r>
          </a:p>
          <a:p>
            <a:pPr lvl="1"/>
            <a:r>
              <a:rPr lang="en-US" dirty="0"/>
              <a:t>Lighter infrastructure</a:t>
            </a:r>
          </a:p>
          <a:p>
            <a:endParaRPr lang="fr-FR" altLang="fr-FR" dirty="0">
              <a:latin typeface="Calibri Light" panose="020F0302020204030204" pitchFamily="34" charset="0"/>
              <a:ea typeface="ＭＳ Ｐゴシック" panose="020B0600070205080204" pitchFamily="34" charset="-128"/>
              <a:cs typeface="Calibri Light" panose="020F030202020403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0E218F-D995-1C44-84D0-DFE0E4C1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</a:t>
            </a:fld>
            <a:endParaRPr lang="fr-FR" alt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61EC2-CA24-FD4A-BEDF-AB16E1F9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EQ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9D9AE8-FA92-E242-97BC-C5B3B47F8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</a:t>
            </a:r>
            <a:r>
              <a:rPr lang="en-US" dirty="0"/>
              <a:t> = -32°</a:t>
            </a:r>
          </a:p>
          <a:p>
            <a:r>
              <a:rPr lang="en-US" dirty="0"/>
              <a:t>N = 2 antennas, 4 dimensions using orthogonal pulses and IQ resources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40053-008D-5747-94CD-F685D722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20</a:t>
            </a:fld>
            <a:endParaRPr lang="fr-FR" alt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F04D34-26FD-8249-B0A2-0018A59C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533" y="1920430"/>
            <a:ext cx="2400000" cy="180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BE97F11-A031-964E-9E23-646FDB1126B8}"/>
              </a:ext>
            </a:extLst>
          </p:cNvPr>
          <p:cNvSpPr txBox="1"/>
          <p:nvPr/>
        </p:nvSpPr>
        <p:spPr>
          <a:xfrm>
            <a:off x="842515" y="161090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1</a:t>
            </a:r>
            <a:r>
              <a:rPr lang="en-US" b="1" dirty="0"/>
              <a:t>Q</a:t>
            </a:r>
            <a:r>
              <a:rPr lang="en-US" b="1" baseline="-25000" dirty="0"/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A720C73-8411-E34D-98A7-F00604909B87}"/>
              </a:ext>
            </a:extLst>
          </p:cNvPr>
          <p:cNvSpPr txBox="1"/>
          <p:nvPr/>
        </p:nvSpPr>
        <p:spPr>
          <a:xfrm>
            <a:off x="3079415" y="161090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2</a:t>
            </a:r>
            <a:r>
              <a:rPr lang="en-US" b="1" dirty="0"/>
              <a:t>Q</a:t>
            </a:r>
            <a:r>
              <a:rPr lang="en-US" b="1" baseline="-25000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3A4BAF1-86BF-334E-94DD-4AFEDA5EE6EA}"/>
              </a:ext>
            </a:extLst>
          </p:cNvPr>
          <p:cNvSpPr txBox="1"/>
          <p:nvPr/>
        </p:nvSpPr>
        <p:spPr>
          <a:xfrm>
            <a:off x="5316315" y="161090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1</a:t>
            </a:r>
            <a:r>
              <a:rPr lang="en-US" b="1" dirty="0"/>
              <a:t>I</a:t>
            </a:r>
            <a:r>
              <a:rPr lang="en-US" b="1" baseline="-25000" dirty="0"/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CF9390-AD08-404E-A2E8-240BCE97143E}"/>
              </a:ext>
            </a:extLst>
          </p:cNvPr>
          <p:cNvSpPr txBox="1"/>
          <p:nvPr/>
        </p:nvSpPr>
        <p:spPr>
          <a:xfrm>
            <a:off x="7455432" y="16109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</a:t>
            </a:r>
            <a:r>
              <a:rPr lang="en-US" b="1" baseline="-25000" dirty="0"/>
              <a:t>1</a:t>
            </a:r>
            <a:r>
              <a:rPr lang="en-US" b="1" dirty="0"/>
              <a:t>Q</a:t>
            </a:r>
            <a:r>
              <a:rPr lang="en-US" b="1" baseline="-25000" dirty="0"/>
              <a:t>2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1E3D0BB-136D-AD45-923D-DD65E9C8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070" y="1920430"/>
            <a:ext cx="2400000" cy="180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01D5FE4-5389-D348-8216-8C1A913A9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673" y="1920430"/>
            <a:ext cx="2400000" cy="180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B31D59A-E0B0-EA4E-9DFE-A2ADA9852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276" y="1920430"/>
            <a:ext cx="2400000" cy="1800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1099DE2-0987-0C45-A2F7-E92C60EE202B}"/>
              </a:ext>
            </a:extLst>
          </p:cNvPr>
          <p:cNvSpPr txBox="1"/>
          <p:nvPr/>
        </p:nvSpPr>
        <p:spPr>
          <a:xfrm>
            <a:off x="217248" y="4001523"/>
            <a:ext cx="529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Channel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Magnitude estimated on the 4D 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estimated from the 2D of the 1</a:t>
            </a:r>
            <a:r>
              <a:rPr lang="en-US" baseline="30000" dirty="0"/>
              <a:t>st</a:t>
            </a:r>
            <a:r>
              <a:rPr lang="en-US" dirty="0"/>
              <a:t> antenna</a:t>
            </a:r>
          </a:p>
        </p:txBody>
      </p:sp>
    </p:spTree>
    <p:extLst>
      <p:ext uri="{BB962C8B-B14F-4D97-AF65-F5344CB8AC3E}">
        <p14:creationId xmlns:p14="http://schemas.microsoft.com/office/powerpoint/2010/main" val="2019800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052E8-9A94-854A-B27D-96EAF6F4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Focusing: Constellation analysis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8AA24-9E83-604B-8358-B2EDC384A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Spatial Data Focusing: 2D IQ scenario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B7B1EC-6236-0A40-9F6B-F5935AE2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21</a:t>
            </a:fld>
            <a:endParaRPr lang="fr-FR" alt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BEA2E7-FD49-A544-AD53-5D62A1B1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9" y="1178543"/>
            <a:ext cx="4320000" cy="3628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674CFF-BF08-5646-B734-81EDC1C9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08" y="1178543"/>
            <a:ext cx="4320000" cy="3628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C56252-1B8B-3F41-B311-2D758088666B}"/>
              </a:ext>
            </a:extLst>
          </p:cNvPr>
          <p:cNvSpPr txBox="1"/>
          <p:nvPr/>
        </p:nvSpPr>
        <p:spPr>
          <a:xfrm>
            <a:off x="140677" y="4774168"/>
            <a:ext cx="404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between TX antennas: b = 0.75</a:t>
            </a:r>
            <a:r>
              <a:rPr lang="el-GR" dirty="0"/>
              <a:t>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02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CE966C-C9B3-5B4D-8615-D4A04D25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49A0B-885B-364F-B7F4-EE02797F4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716007"/>
            <a:ext cx="8692038" cy="1132248"/>
          </a:xfrm>
        </p:spPr>
        <p:txBody>
          <a:bodyPr/>
          <a:lstStyle/>
          <a:p>
            <a:r>
              <a:rPr lang="en-US" dirty="0"/>
              <a:t>SDF VS Beamforming: 16QAM</a:t>
            </a:r>
          </a:p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0AF7BA-0DEA-6C4F-B223-D14AF79A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22</a:t>
            </a:fld>
            <a:endParaRPr lang="fr-FR" alt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CDA264E-30CA-8F4C-926A-0913355AFD47}"/>
              </a:ext>
            </a:extLst>
          </p:cNvPr>
          <p:cNvGrpSpPr/>
          <p:nvPr/>
        </p:nvGrpSpPr>
        <p:grpSpPr>
          <a:xfrm>
            <a:off x="1455201" y="1230135"/>
            <a:ext cx="6480000" cy="3811765"/>
            <a:chOff x="1484076" y="987179"/>
            <a:chExt cx="6480000" cy="3811765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BB7854A-C0F3-D84D-B198-A61A469BC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4076" y="987179"/>
              <a:ext cx="6480000" cy="3811765"/>
            </a:xfrm>
            <a:prstGeom prst="rect">
              <a:avLst/>
            </a:prstGeom>
          </p:spPr>
        </p:pic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681EC0F8-5F87-5646-AB69-0454F40D7D3D}"/>
                </a:ext>
              </a:extLst>
            </p:cNvPr>
            <p:cNvCxnSpPr/>
            <p:nvPr/>
          </p:nvCxnSpPr>
          <p:spPr>
            <a:xfrm flipH="1">
              <a:off x="6614808" y="3937867"/>
              <a:ext cx="321013" cy="252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12BDC588-0106-5E40-9710-F542695072DD}"/>
                </a:ext>
              </a:extLst>
            </p:cNvPr>
            <p:cNvCxnSpPr/>
            <p:nvPr/>
          </p:nvCxnSpPr>
          <p:spPr>
            <a:xfrm flipH="1">
              <a:off x="2341292" y="3762899"/>
              <a:ext cx="321013" cy="252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54A2630-00A5-B342-BE2D-614E71ED7D61}"/>
                </a:ext>
              </a:extLst>
            </p:cNvPr>
            <p:cNvSpPr txBox="1"/>
            <p:nvPr/>
          </p:nvSpPr>
          <p:spPr>
            <a:xfrm>
              <a:off x="2621303" y="3402525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16.6°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60A8C8F-8318-8243-AE17-AC781B4C532E}"/>
                </a:ext>
              </a:extLst>
            </p:cNvPr>
            <p:cNvSpPr txBox="1"/>
            <p:nvPr/>
          </p:nvSpPr>
          <p:spPr>
            <a:xfrm>
              <a:off x="6849592" y="3645785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5.6°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272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Image 1" descr="Fond.jpg">
            <a:extLst>
              <a:ext uri="{FF2B5EF4-FFF2-40B4-BE49-F238E27FC236}">
                <a16:creationId xmlns:a16="http://schemas.microsoft.com/office/drawing/2014/main" id="{450CC491-2BC9-244C-B3DE-9F9EA758D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891FF347-EC83-4248-8452-0BE75A43EF97}"/>
              </a:ext>
            </a:extLst>
          </p:cNvPr>
          <p:cNvSpPr txBox="1">
            <a:spLocks/>
          </p:cNvSpPr>
          <p:nvPr/>
        </p:nvSpPr>
        <p:spPr>
          <a:xfrm>
            <a:off x="315913" y="815975"/>
            <a:ext cx="5443537" cy="1330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D33020"/>
                </a:solidFill>
                <a:latin typeface="Calibri Light"/>
                <a:ea typeface="+mn-ea"/>
                <a:cs typeface="Calibr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0000"/>
              </a:buClr>
              <a:buFont typeface="Arial"/>
              <a:buChar char="•"/>
              <a:defRPr/>
            </a:pPr>
            <a:r>
              <a:rPr lang="en-US" dirty="0">
                <a:solidFill>
                  <a:schemeClr val="bg1"/>
                </a:solidFill>
              </a:rPr>
              <a:t>Phased array: </a:t>
            </a:r>
            <a:r>
              <a:rPr lang="en-US" b="1" dirty="0">
                <a:solidFill>
                  <a:schemeClr val="bg1"/>
                </a:solidFill>
              </a:rPr>
              <a:t>power focusing</a:t>
            </a:r>
          </a:p>
        </p:txBody>
      </p:sp>
      <p:pic>
        <p:nvPicPr>
          <p:cNvPr id="10243" name="Image 5" descr="antennes_gauche.png">
            <a:extLst>
              <a:ext uri="{FF2B5EF4-FFF2-40B4-BE49-F238E27FC236}">
                <a16:creationId xmlns:a16="http://schemas.microsoft.com/office/drawing/2014/main" id="{E2A7A3FC-C766-1948-8B07-B738F866C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241425"/>
            <a:ext cx="32639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Image 11" descr="map_gauche.png">
            <a:extLst>
              <a:ext uri="{FF2B5EF4-FFF2-40B4-BE49-F238E27FC236}">
                <a16:creationId xmlns:a16="http://schemas.microsoft.com/office/drawing/2014/main" id="{CA13B0D1-12BF-114D-97FA-1AA615EEE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3263900"/>
            <a:ext cx="432276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Image 10" descr="faisceaux_gauche.png">
            <a:extLst>
              <a:ext uri="{FF2B5EF4-FFF2-40B4-BE49-F238E27FC236}">
                <a16:creationId xmlns:a16="http://schemas.microsoft.com/office/drawing/2014/main" id="{D61D1933-12E9-A948-B3FC-E97130A83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874838"/>
            <a:ext cx="289242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Image 13" descr="Pictos.png">
            <a:extLst>
              <a:ext uri="{FF2B5EF4-FFF2-40B4-BE49-F238E27FC236}">
                <a16:creationId xmlns:a16="http://schemas.microsoft.com/office/drawing/2014/main" id="{F644E5DE-5CF2-7842-9C6A-0C05AA68E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95588"/>
            <a:ext cx="28194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Image 18" descr="LOGO.png">
            <a:extLst>
              <a:ext uri="{FF2B5EF4-FFF2-40B4-BE49-F238E27FC236}">
                <a16:creationId xmlns:a16="http://schemas.microsoft.com/office/drawing/2014/main" id="{98E38111-BB72-5041-BDDE-4AB0BA5D0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79375"/>
            <a:ext cx="226218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9C417B-06C1-F641-A566-ADA2D0D6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3</a:t>
            </a:fld>
            <a:endParaRPr lang="fr-FR" alt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9D1259-470F-124D-B963-CB0C01C2F71D}"/>
              </a:ext>
            </a:extLst>
          </p:cNvPr>
          <p:cNvSpPr txBox="1"/>
          <p:nvPr/>
        </p:nvSpPr>
        <p:spPr>
          <a:xfrm>
            <a:off x="5033464" y="1222970"/>
            <a:ext cx="3888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Broadcasting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data is being send to the location, whether a user is there or not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9E70A0A-909A-5F48-9AB0-7EE63317F780}"/>
              </a:ext>
            </a:extLst>
          </p:cNvPr>
          <p:cNvSpPr txBox="1"/>
          <p:nvPr/>
        </p:nvSpPr>
        <p:spPr>
          <a:xfrm>
            <a:off x="5033464" y="2553295"/>
            <a:ext cx="3888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Power focusing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Physical limitation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beamwidth</a:t>
            </a:r>
            <a:r>
              <a:rPr lang="en-US" dirty="0">
                <a:solidFill>
                  <a:schemeClr val="bg1"/>
                </a:solidFill>
              </a:rPr>
              <a:t> is related to aperture size of the array</a:t>
            </a:r>
          </a:p>
        </p:txBody>
      </p:sp>
    </p:spTree>
    <p:extLst>
      <p:ext uri="{BB962C8B-B14F-4D97-AF65-F5344CB8AC3E}">
        <p14:creationId xmlns:p14="http://schemas.microsoft.com/office/powerpoint/2010/main" val="336678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Image 1" descr="Fond.jpg">
            <a:extLst>
              <a:ext uri="{FF2B5EF4-FFF2-40B4-BE49-F238E27FC236}">
                <a16:creationId xmlns:a16="http://schemas.microsoft.com/office/drawing/2014/main" id="{450CC491-2BC9-244C-B3DE-9F9EA758D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891FF347-EC83-4248-8452-0BE75A43EF97}"/>
              </a:ext>
            </a:extLst>
          </p:cNvPr>
          <p:cNvSpPr txBox="1">
            <a:spLocks/>
          </p:cNvSpPr>
          <p:nvPr/>
        </p:nvSpPr>
        <p:spPr>
          <a:xfrm>
            <a:off x="315913" y="815975"/>
            <a:ext cx="5443537" cy="1330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D33020"/>
                </a:solidFill>
                <a:latin typeface="Calibri Light"/>
                <a:ea typeface="+mn-ea"/>
                <a:cs typeface="Calibr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0000"/>
              </a:buClr>
              <a:buFont typeface="Arial"/>
              <a:buChar char="•"/>
              <a:defRPr/>
            </a:pPr>
            <a:r>
              <a:rPr lang="en-US" b="1" dirty="0">
                <a:solidFill>
                  <a:schemeClr val="bg1"/>
                </a:solidFill>
              </a:rPr>
              <a:t>Spatial Data Focusing</a:t>
            </a:r>
            <a:r>
              <a:rPr lang="en-US" dirty="0">
                <a:solidFill>
                  <a:schemeClr val="bg1"/>
                </a:solidFill>
              </a:rPr>
              <a:t> instead of </a:t>
            </a:r>
            <a:r>
              <a:rPr lang="en-US" b="1" dirty="0">
                <a:solidFill>
                  <a:schemeClr val="bg1"/>
                </a:solidFill>
              </a:rPr>
              <a:t>power focusing</a:t>
            </a:r>
          </a:p>
        </p:txBody>
      </p:sp>
      <p:pic>
        <p:nvPicPr>
          <p:cNvPr id="10243" name="Image 5" descr="antennes_gauche.png">
            <a:extLst>
              <a:ext uri="{FF2B5EF4-FFF2-40B4-BE49-F238E27FC236}">
                <a16:creationId xmlns:a16="http://schemas.microsoft.com/office/drawing/2014/main" id="{E2A7A3FC-C766-1948-8B07-B738F866C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241425"/>
            <a:ext cx="32639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Image 7" descr="antennes_droite.png">
            <a:extLst>
              <a:ext uri="{FF2B5EF4-FFF2-40B4-BE49-F238E27FC236}">
                <a16:creationId xmlns:a16="http://schemas.microsoft.com/office/drawing/2014/main" id="{4BAEAF6C-6747-194E-9709-953427E2D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3" y="1320800"/>
            <a:ext cx="1963737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Image 9" descr="map_gauche.png">
            <a:extLst>
              <a:ext uri="{FF2B5EF4-FFF2-40B4-BE49-F238E27FC236}">
                <a16:creationId xmlns:a16="http://schemas.microsoft.com/office/drawing/2014/main" id="{5E1AF8CE-7476-8244-970F-366024184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63" y="3263900"/>
            <a:ext cx="43243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Image 11" descr="map_gauche.png">
            <a:extLst>
              <a:ext uri="{FF2B5EF4-FFF2-40B4-BE49-F238E27FC236}">
                <a16:creationId xmlns:a16="http://schemas.microsoft.com/office/drawing/2014/main" id="{CA13B0D1-12BF-114D-97FA-1AA615EEE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3263900"/>
            <a:ext cx="432276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Image 10" descr="faisceaux_gauche.png">
            <a:extLst>
              <a:ext uri="{FF2B5EF4-FFF2-40B4-BE49-F238E27FC236}">
                <a16:creationId xmlns:a16="http://schemas.microsoft.com/office/drawing/2014/main" id="{D61D1933-12E9-A948-B3FC-E97130A83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874838"/>
            <a:ext cx="289242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Image 12" descr="faisceaux_droite.png">
            <a:extLst>
              <a:ext uri="{FF2B5EF4-FFF2-40B4-BE49-F238E27FC236}">
                <a16:creationId xmlns:a16="http://schemas.microsoft.com/office/drawing/2014/main" id="{544AD438-E578-6C4A-AA86-EC07290AB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1771650"/>
            <a:ext cx="2976562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Image 13" descr="Pictos.png">
            <a:extLst>
              <a:ext uri="{FF2B5EF4-FFF2-40B4-BE49-F238E27FC236}">
                <a16:creationId xmlns:a16="http://schemas.microsoft.com/office/drawing/2014/main" id="{F644E5DE-5CF2-7842-9C6A-0C05AA68E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95588"/>
            <a:ext cx="28194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Image 15" descr="Pictos.png">
            <a:extLst>
              <a:ext uri="{FF2B5EF4-FFF2-40B4-BE49-F238E27FC236}">
                <a16:creationId xmlns:a16="http://schemas.microsoft.com/office/drawing/2014/main" id="{6A907760-408C-3D4E-8097-38C194B9C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2678113"/>
            <a:ext cx="28194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Image 18" descr="LOGO.png">
            <a:extLst>
              <a:ext uri="{FF2B5EF4-FFF2-40B4-BE49-F238E27FC236}">
                <a16:creationId xmlns:a16="http://schemas.microsoft.com/office/drawing/2014/main" id="{98E38111-BB72-5041-BDDE-4AB0BA5D0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79375"/>
            <a:ext cx="226218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9C417B-06C1-F641-A566-ADA2D0D6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4</a:t>
            </a:fld>
            <a:endParaRPr lang="fr-FR" alt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4D059EC6-46CA-654C-B8CA-D1B7AD731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16" y="149088"/>
            <a:ext cx="5706871" cy="499441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8A3267-7A7B-1A4D-82B8-D094A8FDE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AA666A-79FF-AC46-899B-ECBAA96F0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82FB9D-1511-7746-83D6-1E02AC5B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8111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en-US" sz="3600" dirty="0"/>
              <a:t>Example  of a </a:t>
            </a:r>
          </a:p>
          <a:p>
            <a:pPr algn="ctr"/>
            <a:r>
              <a:rPr lang="en-US" sz="3600" dirty="0"/>
              <a:t>2 antennas - 2D scenario</a:t>
            </a:r>
          </a:p>
          <a:p>
            <a:pPr algn="ctr"/>
            <a:r>
              <a:rPr lang="en-US" sz="3600" dirty="0"/>
              <a:t>using IQ resources</a:t>
            </a:r>
          </a:p>
          <a:p>
            <a:pPr algn="ctr"/>
            <a:r>
              <a:rPr lang="en-US" sz="3600" dirty="0"/>
              <a:t>- Simulations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4495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FFF63-FCAB-3A4B-8230-5D51178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C1622-024E-EA4B-83A2-FE9D2D647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716007"/>
            <a:ext cx="8079195" cy="1632938"/>
          </a:xfrm>
        </p:spPr>
        <p:txBody>
          <a:bodyPr/>
          <a:lstStyle/>
          <a:p>
            <a:r>
              <a:rPr lang="en-US" dirty="0"/>
              <a:t>Example of Spatial Data Focusing: 2D IQ scenario</a:t>
            </a:r>
          </a:p>
          <a:p>
            <a:r>
              <a:rPr lang="en-US" dirty="0"/>
              <a:t>	MISO configuration:</a:t>
            </a:r>
          </a:p>
          <a:p>
            <a:r>
              <a:rPr lang="en-US" dirty="0"/>
              <a:t>	- Dual-antenna @ TX</a:t>
            </a:r>
          </a:p>
          <a:p>
            <a:r>
              <a:rPr lang="en-US" dirty="0"/>
              <a:t>	- Single antenna @ RX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9D4ED1-204F-DB44-B348-0CC5A1EF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7</a:t>
            </a:fld>
            <a:endParaRPr lang="fr-FR" altLang="fr-FR"/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8D2B0F26-97F2-204D-8EE7-ED21380B27FF}"/>
              </a:ext>
            </a:extLst>
          </p:cNvPr>
          <p:cNvGrpSpPr/>
          <p:nvPr/>
        </p:nvGrpSpPr>
        <p:grpSpPr>
          <a:xfrm>
            <a:off x="152953" y="2294386"/>
            <a:ext cx="2464420" cy="2610195"/>
            <a:chOff x="398768" y="1226719"/>
            <a:chExt cx="2464420" cy="2610195"/>
          </a:xfrm>
        </p:grpSpPr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DC6CDB03-D8EB-B849-BDAA-FDC9BA8CF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7366" y="1693382"/>
              <a:ext cx="0" cy="214353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106AFAF8-9E70-AE44-A382-549183AC0268}"/>
                </a:ext>
              </a:extLst>
            </p:cNvPr>
            <p:cNvCxnSpPr>
              <a:cxnSpLocks/>
            </p:cNvCxnSpPr>
            <p:nvPr/>
          </p:nvCxnSpPr>
          <p:spPr>
            <a:xfrm>
              <a:off x="398768" y="2788749"/>
              <a:ext cx="210789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8314340C-ECBC-9148-A03C-A66320C59EAB}"/>
                </a:ext>
              </a:extLst>
            </p:cNvPr>
            <p:cNvGrpSpPr/>
            <p:nvPr/>
          </p:nvGrpSpPr>
          <p:grpSpPr>
            <a:xfrm>
              <a:off x="1593818" y="1939362"/>
              <a:ext cx="168967" cy="1715490"/>
              <a:chOff x="2112054" y="1939362"/>
              <a:chExt cx="168967" cy="1715490"/>
            </a:xfrm>
          </p:grpSpPr>
          <p:sp>
            <p:nvSpPr>
              <p:cNvPr id="25" name="Croix 24">
                <a:extLst>
                  <a:ext uri="{FF2B5EF4-FFF2-40B4-BE49-F238E27FC236}">
                    <a16:creationId xmlns:a16="http://schemas.microsoft.com/office/drawing/2014/main" id="{9F909C93-3268-414C-9534-7850920ADCF6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roix 25">
                <a:extLst>
                  <a:ext uri="{FF2B5EF4-FFF2-40B4-BE49-F238E27FC236}">
                    <a16:creationId xmlns:a16="http://schemas.microsoft.com/office/drawing/2014/main" id="{13AA2721-767A-1347-BB21-621EE6DF2B7A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roix 26">
                <a:extLst>
                  <a:ext uri="{FF2B5EF4-FFF2-40B4-BE49-F238E27FC236}">
                    <a16:creationId xmlns:a16="http://schemas.microsoft.com/office/drawing/2014/main" id="{153BCC03-4A49-6346-A3C3-D491BB03E7B9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roix 27">
                <a:extLst>
                  <a:ext uri="{FF2B5EF4-FFF2-40B4-BE49-F238E27FC236}">
                    <a16:creationId xmlns:a16="http://schemas.microsoft.com/office/drawing/2014/main" id="{46333EFC-0AAF-034B-8EE2-58DF6098E476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D5563FC4-F6B0-0A42-B0B4-7460F4853FF8}"/>
                </a:ext>
              </a:extLst>
            </p:cNvPr>
            <p:cNvGrpSpPr/>
            <p:nvPr/>
          </p:nvGrpSpPr>
          <p:grpSpPr>
            <a:xfrm>
              <a:off x="1017453" y="1939362"/>
              <a:ext cx="168967" cy="1715490"/>
              <a:chOff x="2112054" y="1939362"/>
              <a:chExt cx="168967" cy="1715490"/>
            </a:xfrm>
          </p:grpSpPr>
          <p:sp>
            <p:nvSpPr>
              <p:cNvPr id="31" name="Croix 30">
                <a:extLst>
                  <a:ext uri="{FF2B5EF4-FFF2-40B4-BE49-F238E27FC236}">
                    <a16:creationId xmlns:a16="http://schemas.microsoft.com/office/drawing/2014/main" id="{A93FF474-CA74-5243-9CD4-5E0B6E5D0636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roix 31">
                <a:extLst>
                  <a:ext uri="{FF2B5EF4-FFF2-40B4-BE49-F238E27FC236}">
                    <a16:creationId xmlns:a16="http://schemas.microsoft.com/office/drawing/2014/main" id="{DF5B902B-507D-4048-9428-6E67FD2B151D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roix 32">
                <a:extLst>
                  <a:ext uri="{FF2B5EF4-FFF2-40B4-BE49-F238E27FC236}">
                    <a16:creationId xmlns:a16="http://schemas.microsoft.com/office/drawing/2014/main" id="{9810C199-2A82-AE45-A124-19C24FD0BE7F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ix 33">
                <a:extLst>
                  <a:ext uri="{FF2B5EF4-FFF2-40B4-BE49-F238E27FC236}">
                    <a16:creationId xmlns:a16="http://schemas.microsoft.com/office/drawing/2014/main" id="{82657940-FBF0-C04D-87EE-AC7BA8D610A3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BB4370DB-046E-C045-AEA1-F3971C61CC29}"/>
                </a:ext>
              </a:extLst>
            </p:cNvPr>
            <p:cNvGrpSpPr/>
            <p:nvPr/>
          </p:nvGrpSpPr>
          <p:grpSpPr>
            <a:xfrm>
              <a:off x="2170184" y="1939362"/>
              <a:ext cx="168967" cy="1715490"/>
              <a:chOff x="2112054" y="1939362"/>
              <a:chExt cx="168967" cy="1715490"/>
            </a:xfrm>
          </p:grpSpPr>
          <p:sp>
            <p:nvSpPr>
              <p:cNvPr id="36" name="Croix 35">
                <a:extLst>
                  <a:ext uri="{FF2B5EF4-FFF2-40B4-BE49-F238E27FC236}">
                    <a16:creationId xmlns:a16="http://schemas.microsoft.com/office/drawing/2014/main" id="{5414BD6D-10F4-D544-A4D3-5B38C3FD97EE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roix 36">
                <a:extLst>
                  <a:ext uri="{FF2B5EF4-FFF2-40B4-BE49-F238E27FC236}">
                    <a16:creationId xmlns:a16="http://schemas.microsoft.com/office/drawing/2014/main" id="{9A0F1821-BBCD-464B-834F-2EB3B5E850DD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roix 37">
                <a:extLst>
                  <a:ext uri="{FF2B5EF4-FFF2-40B4-BE49-F238E27FC236}">
                    <a16:creationId xmlns:a16="http://schemas.microsoft.com/office/drawing/2014/main" id="{DE3D099C-C71B-1D43-BA65-9B430142A7B7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roix 38">
                <a:extLst>
                  <a:ext uri="{FF2B5EF4-FFF2-40B4-BE49-F238E27FC236}">
                    <a16:creationId xmlns:a16="http://schemas.microsoft.com/office/drawing/2014/main" id="{6F760DED-345B-9344-8AD2-659595652B00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4518E474-7274-F244-B4D0-0F13B9ED480E}"/>
                </a:ext>
              </a:extLst>
            </p:cNvPr>
            <p:cNvGrpSpPr/>
            <p:nvPr/>
          </p:nvGrpSpPr>
          <p:grpSpPr>
            <a:xfrm>
              <a:off x="441088" y="1939362"/>
              <a:ext cx="168967" cy="1715490"/>
              <a:chOff x="2112054" y="1939362"/>
              <a:chExt cx="168967" cy="1715490"/>
            </a:xfrm>
          </p:grpSpPr>
          <p:sp>
            <p:nvSpPr>
              <p:cNvPr id="41" name="Croix 40">
                <a:extLst>
                  <a:ext uri="{FF2B5EF4-FFF2-40B4-BE49-F238E27FC236}">
                    <a16:creationId xmlns:a16="http://schemas.microsoft.com/office/drawing/2014/main" id="{DBE90C5B-CC4D-0640-A219-36E71E5A511E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roix 41">
                <a:extLst>
                  <a:ext uri="{FF2B5EF4-FFF2-40B4-BE49-F238E27FC236}">
                    <a16:creationId xmlns:a16="http://schemas.microsoft.com/office/drawing/2014/main" id="{46F5E1DD-F5CA-1243-BF6F-A839782A7F7C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roix 42">
                <a:extLst>
                  <a:ext uri="{FF2B5EF4-FFF2-40B4-BE49-F238E27FC236}">
                    <a16:creationId xmlns:a16="http://schemas.microsoft.com/office/drawing/2014/main" id="{5563A116-391B-2648-8E6C-AD08B2576E34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roix 43">
                <a:extLst>
                  <a:ext uri="{FF2B5EF4-FFF2-40B4-BE49-F238E27FC236}">
                    <a16:creationId xmlns:a16="http://schemas.microsoft.com/office/drawing/2014/main" id="{405AEF8D-017F-0548-B588-392C491989A3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2118365-88B3-DA4A-B7DB-DFEC7A719BCE}"/>
                </a:ext>
              </a:extLst>
            </p:cNvPr>
            <p:cNvSpPr txBox="1"/>
            <p:nvPr/>
          </p:nvSpPr>
          <p:spPr>
            <a:xfrm>
              <a:off x="2564708" y="2478835"/>
              <a:ext cx="298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I</a:t>
              </a:r>
              <a:endParaRPr lang="en-US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9E907E4A-A7AB-7241-92F8-247D6EE9D7A7}"/>
                </a:ext>
              </a:extLst>
            </p:cNvPr>
            <p:cNvSpPr txBox="1"/>
            <p:nvPr/>
          </p:nvSpPr>
          <p:spPr>
            <a:xfrm>
              <a:off x="1200418" y="1226719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Q</a:t>
              </a:r>
              <a:endParaRPr lang="en-US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13CCF4B9-6E1A-9441-AEEA-25CA6FDF3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1" r="1"/>
          <a:stretch/>
        </p:blipFill>
        <p:spPr>
          <a:xfrm>
            <a:off x="4440535" y="2032188"/>
            <a:ext cx="3271547" cy="2496188"/>
          </a:xfrm>
          <a:prstGeom prst="rect">
            <a:avLst/>
          </a:prstGeom>
        </p:spPr>
      </p:pic>
      <p:grpSp>
        <p:nvGrpSpPr>
          <p:cNvPr id="64" name="Groupe 63">
            <a:extLst>
              <a:ext uri="{FF2B5EF4-FFF2-40B4-BE49-F238E27FC236}">
                <a16:creationId xmlns:a16="http://schemas.microsoft.com/office/drawing/2014/main" id="{D62FE2BF-A55E-4D4F-A626-37DE1D8604F7}"/>
              </a:ext>
            </a:extLst>
          </p:cNvPr>
          <p:cNvGrpSpPr/>
          <p:nvPr/>
        </p:nvGrpSpPr>
        <p:grpSpPr>
          <a:xfrm>
            <a:off x="6472083" y="827985"/>
            <a:ext cx="2815984" cy="3904730"/>
            <a:chOff x="6472083" y="827985"/>
            <a:chExt cx="2815984" cy="390473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9A6ECC8-E4C9-8949-9060-27FFC3044D39}"/>
                </a:ext>
              </a:extLst>
            </p:cNvPr>
            <p:cNvSpPr txBox="1"/>
            <p:nvPr/>
          </p:nvSpPr>
          <p:spPr>
            <a:xfrm>
              <a:off x="8027993" y="1777076"/>
              <a:ext cx="584872" cy="338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l-GR" sz="2400" b="1" dirty="0">
                  <a:latin typeface="Times New Roman" charset="0"/>
                  <a:ea typeface="Times New Roman" charset="0"/>
                  <a:cs typeface="Times New Roman" charset="0"/>
                </a:rPr>
                <a:t>θ</a:t>
              </a:r>
              <a:r>
                <a:rPr lang="fr-FR" sz="2400" b="1" dirty="0">
                  <a:latin typeface="Times New Roman" charset="0"/>
                  <a:ea typeface="Times New Roman" charset="0"/>
                  <a:cs typeface="Times New Roman" charset="0"/>
                </a:rPr>
                <a:t>=4°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93415D4-07D3-A643-AF00-660DD8A0DB4C}"/>
                </a:ext>
              </a:extLst>
            </p:cNvPr>
            <p:cNvSpPr txBox="1"/>
            <p:nvPr/>
          </p:nvSpPr>
          <p:spPr>
            <a:xfrm>
              <a:off x="8138675" y="3159649"/>
              <a:ext cx="584871" cy="338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l-GR" sz="2400" b="1" dirty="0">
                  <a:latin typeface="Times New Roman" charset="0"/>
                  <a:ea typeface="Times New Roman" charset="0"/>
                  <a:cs typeface="Times New Roman" charset="0"/>
                </a:rPr>
                <a:t>θ</a:t>
              </a:r>
              <a:r>
                <a:rPr lang="fr-FR" sz="2400" b="1" dirty="0">
                  <a:latin typeface="Times New Roman" charset="0"/>
                  <a:ea typeface="Times New Roman" charset="0"/>
                  <a:cs typeface="Times New Roman" charset="0"/>
                </a:rPr>
                <a:t>=0°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A222BF8-49E4-634B-9328-EBD6324ED294}"/>
                </a:ext>
              </a:extLst>
            </p:cNvPr>
            <p:cNvSpPr txBox="1"/>
            <p:nvPr/>
          </p:nvSpPr>
          <p:spPr>
            <a:xfrm>
              <a:off x="6726647" y="827985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l-GR" sz="2400" b="1" dirty="0">
                  <a:latin typeface="Times New Roman" charset="0"/>
                  <a:ea typeface="Times New Roman" charset="0"/>
                  <a:cs typeface="Times New Roman" charset="0"/>
                </a:rPr>
                <a:t>θ</a:t>
              </a:r>
              <a:r>
                <a:rPr lang="fr-FR" sz="2400" b="1" dirty="0">
                  <a:latin typeface="Times New Roman" charset="0"/>
                  <a:ea typeface="Times New Roman" charset="0"/>
                  <a:cs typeface="Times New Roman" charset="0"/>
                </a:rPr>
                <a:t>=16°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695E2A19-0672-4A4A-BCA5-07BF2E7AB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4156" y="3447282"/>
              <a:ext cx="1713911" cy="1285433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CA2ADCAB-0BE3-A445-99D8-A0377F063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4156" y="2061866"/>
              <a:ext cx="1393295" cy="1044971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98993A96-FAE1-2845-9A0A-A63698EB3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2083" y="1125262"/>
              <a:ext cx="1286604" cy="964953"/>
            </a:xfrm>
            <a:prstGeom prst="rect">
              <a:avLst/>
            </a:prstGeom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2B7848BB-F615-174B-A523-14AE3F2049E7}"/>
              </a:ext>
            </a:extLst>
          </p:cNvPr>
          <p:cNvGrpSpPr/>
          <p:nvPr/>
        </p:nvGrpSpPr>
        <p:grpSpPr>
          <a:xfrm>
            <a:off x="2815679" y="3128658"/>
            <a:ext cx="1614474" cy="449064"/>
            <a:chOff x="3010234" y="3062214"/>
            <a:chExt cx="1614474" cy="44906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6664778-7279-1642-8DE7-0D1502D39615}"/>
                </a:ext>
              </a:extLst>
            </p:cNvPr>
            <p:cNvSpPr/>
            <p:nvPr/>
          </p:nvSpPr>
          <p:spPr>
            <a:xfrm>
              <a:off x="3010234" y="3062214"/>
              <a:ext cx="1614474" cy="449064"/>
            </a:xfrm>
            <a:prstGeom prst="rect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90BB0ED-78C2-844C-AC7A-D8E5E3D9F8D1}"/>
                    </a:ext>
                  </a:extLst>
                </p:cNvPr>
                <p:cNvSpPr txBox="1"/>
                <p:nvPr/>
              </p:nvSpPr>
              <p:spPr>
                <a:xfrm>
                  <a:off x="3025224" y="3120597"/>
                  <a:ext cx="157376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mr-IN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sub>
                        </m:sSub>
                        <m:d>
                          <m:dPr>
                            <m:ctrlPr>
                              <a:rPr lang="mr-IN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en-US" sz="200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90BB0ED-78C2-844C-AC7A-D8E5E3D9F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24" y="3120597"/>
                  <a:ext cx="1573764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800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D643568-3E8B-BD4C-934C-2816A4DD71EC}"/>
              </a:ext>
            </a:extLst>
          </p:cNvPr>
          <p:cNvGrpSpPr/>
          <p:nvPr/>
        </p:nvGrpSpPr>
        <p:grpSpPr>
          <a:xfrm>
            <a:off x="2815679" y="4177423"/>
            <a:ext cx="1614402" cy="449064"/>
            <a:chOff x="3022665" y="4177423"/>
            <a:chExt cx="1614402" cy="44906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96C8D27-7B8D-C047-8B02-B700EA6C68FC}"/>
                </a:ext>
              </a:extLst>
            </p:cNvPr>
            <p:cNvSpPr/>
            <p:nvPr/>
          </p:nvSpPr>
          <p:spPr>
            <a:xfrm>
              <a:off x="3022665" y="4177423"/>
              <a:ext cx="1602043" cy="449064"/>
            </a:xfrm>
            <a:prstGeom prst="rect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1E0AAEC7-B068-C642-B721-6C1D83FC9530}"/>
                    </a:ext>
                  </a:extLst>
                </p:cNvPr>
                <p:cNvSpPr txBox="1"/>
                <p:nvPr/>
              </p:nvSpPr>
              <p:spPr>
                <a:xfrm>
                  <a:off x="3037655" y="4235806"/>
                  <a:ext cx="1599412" cy="3309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mr-IN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sub>
                        </m:sSub>
                        <m:d>
                          <m:dPr>
                            <m:ctrlPr>
                              <a:rPr lang="mr-IN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en-US" sz="200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1E0AAEC7-B068-C642-B721-6C1D83FC9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655" y="4235806"/>
                  <a:ext cx="1599412" cy="330988"/>
                </a:xfrm>
                <a:prstGeom prst="rect">
                  <a:avLst/>
                </a:prstGeom>
                <a:blipFill>
                  <a:blip r:embed="rId7"/>
                  <a:stretch>
                    <a:fillRect l="-157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58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DAD8B-A8FC-7E4D-8373-E8740D07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4B1A1E-EC7D-444A-B6C5-B60A70F9C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716007"/>
            <a:ext cx="8799042" cy="983094"/>
          </a:xfrm>
        </p:spPr>
        <p:txBody>
          <a:bodyPr/>
          <a:lstStyle/>
          <a:p>
            <a:r>
              <a:rPr lang="en-US" dirty="0"/>
              <a:t>Example of Spatial Data Focusing: 2D IQ scenario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AE3356-B430-9347-B853-09701835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8</a:t>
            </a:fld>
            <a:endParaRPr lang="fr-FR" alt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59CBCD43-57C3-D148-8798-B7D183FFD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94" y="1489344"/>
            <a:ext cx="5162061" cy="2141897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0B7B6FAC-9077-4C45-972E-B1336CF91BC2}"/>
              </a:ext>
            </a:extLst>
          </p:cNvPr>
          <p:cNvSpPr txBox="1"/>
          <p:nvPr/>
        </p:nvSpPr>
        <p:spPr>
          <a:xfrm>
            <a:off x="525545" y="3589756"/>
            <a:ext cx="8029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concomitant effects can be observed: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correct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[k]</a:t>
            </a:r>
            <a:r>
              <a:rPr lang="en-US" dirty="0"/>
              <a:t> amplitude is affected by a factor </a:t>
            </a:r>
            <a:r>
              <a:rPr lang="en-US" i="1" dirty="0"/>
              <a:t>f(</a:t>
            </a:r>
            <a:r>
              <a:rPr lang="el-GR" i="1" dirty="0" err="1"/>
              <a:t>Δτ</a:t>
            </a:r>
            <a:r>
              <a:rPr lang="en-US" i="1" dirty="0"/>
              <a:t>/2)cos </a:t>
            </a:r>
            <a:r>
              <a:rPr lang="el-GR" i="1" dirty="0"/>
              <a:t>π</a:t>
            </a:r>
            <a:r>
              <a:rPr lang="en-US" i="1" dirty="0"/>
              <a:t> f</a:t>
            </a:r>
            <a:r>
              <a:rPr lang="en-US" i="1" baseline="-25000" dirty="0"/>
              <a:t>c</a:t>
            </a:r>
            <a:r>
              <a:rPr lang="el-GR" i="1" dirty="0"/>
              <a:t> </a:t>
            </a:r>
            <a:r>
              <a:rPr lang="el-GR" i="1" dirty="0" err="1"/>
              <a:t>Δτ</a:t>
            </a: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Influence of Inter-Symbol-Interferences (ISI)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projection of the symbol on the Q dimension is not perfect and therefore, part of the energy will be found onto the I dimension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2F1389B-A5F9-5E45-8543-559E3B0E9198}"/>
              </a:ext>
            </a:extLst>
          </p:cNvPr>
          <p:cNvSpPr txBox="1"/>
          <p:nvPr/>
        </p:nvSpPr>
        <p:spPr>
          <a:xfrm>
            <a:off x="525545" y="1141001"/>
            <a:ext cx="480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Received k</a:t>
            </a:r>
            <a:r>
              <a:rPr lang="en-US" baseline="30000" dirty="0"/>
              <a:t>th</a:t>
            </a:r>
            <a:r>
              <a:rPr lang="en-US" dirty="0"/>
              <a:t> estimated symbol (I projection only):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CAABB03-308B-3F47-98C8-1791784957E6}"/>
              </a:ext>
            </a:extLst>
          </p:cNvPr>
          <p:cNvGrpSpPr/>
          <p:nvPr/>
        </p:nvGrpSpPr>
        <p:grpSpPr>
          <a:xfrm>
            <a:off x="743364" y="1368303"/>
            <a:ext cx="2028650" cy="2119817"/>
            <a:chOff x="398768" y="1226719"/>
            <a:chExt cx="2497938" cy="2610195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999B26F-CDD4-1D48-88AD-4E8654D63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7366" y="1693382"/>
              <a:ext cx="0" cy="214353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89307AC-7479-144B-AC7E-8236048A1535}"/>
                </a:ext>
              </a:extLst>
            </p:cNvPr>
            <p:cNvCxnSpPr>
              <a:cxnSpLocks/>
            </p:cNvCxnSpPr>
            <p:nvPr/>
          </p:nvCxnSpPr>
          <p:spPr>
            <a:xfrm>
              <a:off x="398768" y="2788749"/>
              <a:ext cx="210789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DAB653FF-CD02-374B-A8B5-7157487B8DF0}"/>
                </a:ext>
              </a:extLst>
            </p:cNvPr>
            <p:cNvGrpSpPr/>
            <p:nvPr/>
          </p:nvGrpSpPr>
          <p:grpSpPr>
            <a:xfrm>
              <a:off x="1593818" y="1939362"/>
              <a:ext cx="168967" cy="1715490"/>
              <a:chOff x="2112054" y="1939362"/>
              <a:chExt cx="168967" cy="1715490"/>
            </a:xfrm>
          </p:grpSpPr>
          <p:sp>
            <p:nvSpPr>
              <p:cNvPr id="32" name="Croix 31">
                <a:extLst>
                  <a:ext uri="{FF2B5EF4-FFF2-40B4-BE49-F238E27FC236}">
                    <a16:creationId xmlns:a16="http://schemas.microsoft.com/office/drawing/2014/main" id="{3DBD4F60-3FE3-AE49-957C-D9884EB0060E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" name="Croix 32">
                <a:extLst>
                  <a:ext uri="{FF2B5EF4-FFF2-40B4-BE49-F238E27FC236}">
                    <a16:creationId xmlns:a16="http://schemas.microsoft.com/office/drawing/2014/main" id="{64808194-8000-1047-8661-461406847AD6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" name="Croix 33">
                <a:extLst>
                  <a:ext uri="{FF2B5EF4-FFF2-40B4-BE49-F238E27FC236}">
                    <a16:creationId xmlns:a16="http://schemas.microsoft.com/office/drawing/2014/main" id="{2A2F1750-4141-F44E-BE4E-F530AFC3CC87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5" name="Croix 34">
                <a:extLst>
                  <a:ext uri="{FF2B5EF4-FFF2-40B4-BE49-F238E27FC236}">
                    <a16:creationId xmlns:a16="http://schemas.microsoft.com/office/drawing/2014/main" id="{5DA6FD55-9932-6348-A0A9-0E8B19E83FF7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607E017D-DE0E-D84C-A620-189C659B03FD}"/>
                </a:ext>
              </a:extLst>
            </p:cNvPr>
            <p:cNvGrpSpPr/>
            <p:nvPr/>
          </p:nvGrpSpPr>
          <p:grpSpPr>
            <a:xfrm>
              <a:off x="1017453" y="1939362"/>
              <a:ext cx="168967" cy="1715490"/>
              <a:chOff x="2112054" y="1939362"/>
              <a:chExt cx="168967" cy="1715490"/>
            </a:xfrm>
          </p:grpSpPr>
          <p:sp>
            <p:nvSpPr>
              <p:cNvPr id="25" name="Croix 24">
                <a:extLst>
                  <a:ext uri="{FF2B5EF4-FFF2-40B4-BE49-F238E27FC236}">
                    <a16:creationId xmlns:a16="http://schemas.microsoft.com/office/drawing/2014/main" id="{FDE9AD0F-AFF5-7E43-8F27-43196B2A3C77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Croix 25">
                <a:extLst>
                  <a:ext uri="{FF2B5EF4-FFF2-40B4-BE49-F238E27FC236}">
                    <a16:creationId xmlns:a16="http://schemas.microsoft.com/office/drawing/2014/main" id="{D22D85FB-D744-8D48-8C64-A437341DCC5F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7" name="Croix 26">
                <a:extLst>
                  <a:ext uri="{FF2B5EF4-FFF2-40B4-BE49-F238E27FC236}">
                    <a16:creationId xmlns:a16="http://schemas.microsoft.com/office/drawing/2014/main" id="{EF4DDFED-C968-4A44-8DA0-D72082D06776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1" name="Croix 30">
                <a:extLst>
                  <a:ext uri="{FF2B5EF4-FFF2-40B4-BE49-F238E27FC236}">
                    <a16:creationId xmlns:a16="http://schemas.microsoft.com/office/drawing/2014/main" id="{3F5469E3-D8D9-0B49-843F-184B66234A06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8EEE68DF-E7D7-CA4B-B5D9-FBB5E9F671DC}"/>
                </a:ext>
              </a:extLst>
            </p:cNvPr>
            <p:cNvGrpSpPr/>
            <p:nvPr/>
          </p:nvGrpSpPr>
          <p:grpSpPr>
            <a:xfrm>
              <a:off x="2170184" y="1939362"/>
              <a:ext cx="168967" cy="1715490"/>
              <a:chOff x="2112054" y="1939362"/>
              <a:chExt cx="168967" cy="1715490"/>
            </a:xfrm>
          </p:grpSpPr>
          <p:sp>
            <p:nvSpPr>
              <p:cNvPr id="21" name="Croix 20">
                <a:extLst>
                  <a:ext uri="{FF2B5EF4-FFF2-40B4-BE49-F238E27FC236}">
                    <a16:creationId xmlns:a16="http://schemas.microsoft.com/office/drawing/2014/main" id="{C7FE4A2C-EA2C-454D-BF4C-F17881C9B3F0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Croix 21">
                <a:extLst>
                  <a:ext uri="{FF2B5EF4-FFF2-40B4-BE49-F238E27FC236}">
                    <a16:creationId xmlns:a16="http://schemas.microsoft.com/office/drawing/2014/main" id="{0D7BF6F4-DECE-2E47-9AB2-75CDE083C31F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" name="Croix 22">
                <a:extLst>
                  <a:ext uri="{FF2B5EF4-FFF2-40B4-BE49-F238E27FC236}">
                    <a16:creationId xmlns:a16="http://schemas.microsoft.com/office/drawing/2014/main" id="{14064BC4-0850-F949-A016-56E3B76E3162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Croix 23">
                <a:extLst>
                  <a:ext uri="{FF2B5EF4-FFF2-40B4-BE49-F238E27FC236}">
                    <a16:creationId xmlns:a16="http://schemas.microsoft.com/office/drawing/2014/main" id="{09B4F79D-8413-D045-9565-AA65E2F95BAD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73B132A2-F085-A24B-8E58-FC341A8FD11E}"/>
                </a:ext>
              </a:extLst>
            </p:cNvPr>
            <p:cNvGrpSpPr/>
            <p:nvPr/>
          </p:nvGrpSpPr>
          <p:grpSpPr>
            <a:xfrm>
              <a:off x="441088" y="1939362"/>
              <a:ext cx="168967" cy="1715490"/>
              <a:chOff x="2112054" y="1939362"/>
              <a:chExt cx="168967" cy="1715490"/>
            </a:xfrm>
          </p:grpSpPr>
          <p:sp>
            <p:nvSpPr>
              <p:cNvPr id="17" name="Croix 16">
                <a:extLst>
                  <a:ext uri="{FF2B5EF4-FFF2-40B4-BE49-F238E27FC236}">
                    <a16:creationId xmlns:a16="http://schemas.microsoft.com/office/drawing/2014/main" id="{D6DA460B-526C-A94E-A300-6AD02C58FCAD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" name="Croix 17">
                <a:extLst>
                  <a:ext uri="{FF2B5EF4-FFF2-40B4-BE49-F238E27FC236}">
                    <a16:creationId xmlns:a16="http://schemas.microsoft.com/office/drawing/2014/main" id="{A9A82652-BEC0-2D43-B7A0-0A3B4DB3516A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Croix 18">
                <a:extLst>
                  <a:ext uri="{FF2B5EF4-FFF2-40B4-BE49-F238E27FC236}">
                    <a16:creationId xmlns:a16="http://schemas.microsoft.com/office/drawing/2014/main" id="{FCF64E09-055F-6349-A5CB-DBF0BFF29E5B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Croix 19">
                <a:extLst>
                  <a:ext uri="{FF2B5EF4-FFF2-40B4-BE49-F238E27FC236}">
                    <a16:creationId xmlns:a16="http://schemas.microsoft.com/office/drawing/2014/main" id="{1A6E4594-BA41-2F4B-AB93-0FC17F19C203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39A9B8D-3AAC-E248-B8D1-9EAE0E0C1E48}"/>
                </a:ext>
              </a:extLst>
            </p:cNvPr>
            <p:cNvSpPr txBox="1"/>
            <p:nvPr/>
          </p:nvSpPr>
          <p:spPr>
            <a:xfrm>
              <a:off x="2564707" y="2478835"/>
              <a:ext cx="331999" cy="568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I</a:t>
              </a:r>
              <a:endParaRPr lang="en-US" sz="1400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5D28083-608C-BB45-9D27-3B77DD65F661}"/>
                </a:ext>
              </a:extLst>
            </p:cNvPr>
            <p:cNvSpPr txBox="1"/>
            <p:nvPr/>
          </p:nvSpPr>
          <p:spPr>
            <a:xfrm>
              <a:off x="1200418" y="1226719"/>
              <a:ext cx="442533" cy="568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Q</a:t>
              </a:r>
              <a:endParaRPr lang="en-US" sz="1400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B92C215-8D18-A24F-922B-89D352185168}"/>
              </a:ext>
            </a:extLst>
          </p:cNvPr>
          <p:cNvSpPr/>
          <p:nvPr/>
        </p:nvSpPr>
        <p:spPr>
          <a:xfrm>
            <a:off x="3975652" y="1610139"/>
            <a:ext cx="1967948" cy="66592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09520-299B-B246-8149-55F9A37BA348}"/>
              </a:ext>
            </a:extLst>
          </p:cNvPr>
          <p:cNvSpPr/>
          <p:nvPr/>
        </p:nvSpPr>
        <p:spPr>
          <a:xfrm>
            <a:off x="6010645" y="1610138"/>
            <a:ext cx="2248772" cy="8318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BAEA561-C6C1-8043-89A4-6E2FDF4B182E}"/>
              </a:ext>
            </a:extLst>
          </p:cNvPr>
          <p:cNvSpPr/>
          <p:nvPr/>
        </p:nvSpPr>
        <p:spPr>
          <a:xfrm>
            <a:off x="3975652" y="1602463"/>
            <a:ext cx="874644" cy="8395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ECB806-F17D-984E-9809-D96743DDF765}"/>
              </a:ext>
            </a:extLst>
          </p:cNvPr>
          <p:cNvSpPr/>
          <p:nvPr/>
        </p:nvSpPr>
        <p:spPr>
          <a:xfrm>
            <a:off x="3975651" y="2480837"/>
            <a:ext cx="4533503" cy="83186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2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6" grpId="0" animBg="1"/>
      <p:bldP spid="36" grpId="1" animBg="1"/>
      <p:bldP spid="37" grpId="0" animBg="1"/>
      <p:bldP spid="37" grpId="1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7CDE5998-9223-564F-B848-F505C1BA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74" y="1164837"/>
            <a:ext cx="6152381" cy="342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C01B5EB-10C6-2D44-8EE1-9AC8F5C9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Focusing: 2D IQ scenario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84F41-85D1-C34B-AA8C-D5E609726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effect: BER = f(</a:t>
            </a:r>
            <a:r>
              <a:rPr lang="el-GR" dirty="0"/>
              <a:t>θ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2DD9DD-790B-8341-A42D-6D8C6EC5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9</a:t>
            </a:fld>
            <a:endParaRPr lang="fr-FR" alt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309924-D41F-2F4E-A304-35F4220A4FBE}"/>
              </a:ext>
            </a:extLst>
          </p:cNvPr>
          <p:cNvSpPr txBox="1"/>
          <p:nvPr/>
        </p:nvSpPr>
        <p:spPr>
          <a:xfrm>
            <a:off x="0" y="4762784"/>
            <a:ext cx="781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16-QAM, f = 2.4 GHz, </a:t>
            </a:r>
            <a:r>
              <a:rPr lang="en-US" i="1" dirty="0" err="1"/>
              <a:t>f</a:t>
            </a:r>
            <a:r>
              <a:rPr lang="en-US" i="1" baseline="-25000" dirty="0" err="1"/>
              <a:t>d</a:t>
            </a:r>
            <a:r>
              <a:rPr lang="en-US" i="1" dirty="0"/>
              <a:t> = 20 MHz, b = 0.8 </a:t>
            </a:r>
            <a:r>
              <a:rPr lang="en-US" i="1" dirty="0" err="1"/>
              <a:t>λ</a:t>
            </a:r>
            <a:r>
              <a:rPr lang="en-US" i="1" dirty="0"/>
              <a:t>, SNR = 20 dB (perfect synchronization)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1D3D227-1BFE-A34C-B8A7-C3934F8BADC9}"/>
              </a:ext>
            </a:extLst>
          </p:cNvPr>
          <p:cNvGrpSpPr/>
          <p:nvPr/>
        </p:nvGrpSpPr>
        <p:grpSpPr>
          <a:xfrm>
            <a:off x="2829827" y="1397509"/>
            <a:ext cx="6149537" cy="2015725"/>
            <a:chOff x="2829827" y="1397509"/>
            <a:chExt cx="6149537" cy="2015725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E9D8720-AA81-8A4F-99CE-372BB2FD1F64}"/>
                </a:ext>
              </a:extLst>
            </p:cNvPr>
            <p:cNvSpPr txBox="1"/>
            <p:nvPr/>
          </p:nvSpPr>
          <p:spPr>
            <a:xfrm>
              <a:off x="6430461" y="1397509"/>
              <a:ext cx="254890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/>
                <a:t>Beamwidth</a:t>
              </a:r>
              <a:r>
                <a:rPr lang="fr-FR" b="1" dirty="0"/>
                <a:t> @ BER = 10</a:t>
              </a:r>
              <a:r>
                <a:rPr lang="fr-FR" b="1" baseline="30000" dirty="0"/>
                <a:t>-3</a:t>
              </a:r>
              <a:endParaRPr lang="el-GR" b="1" baseline="30000" dirty="0"/>
            </a:p>
            <a:p>
              <a:r>
                <a:rPr lang="fr-FR" dirty="0"/>
                <a:t>  </a:t>
              </a:r>
              <a:r>
                <a:rPr lang="fr-FR" u="sng" dirty="0"/>
                <a:t>BF</a:t>
              </a:r>
              <a:r>
                <a:rPr lang="fr-FR" dirty="0"/>
                <a:t>:</a:t>
              </a:r>
            </a:p>
            <a:p>
              <a:r>
                <a:rPr lang="fr-FR" dirty="0"/>
                <a:t>	</a:t>
              </a:r>
              <a:r>
                <a:rPr lang="el-GR" dirty="0" err="1"/>
                <a:t>Δθ</a:t>
              </a:r>
              <a:r>
                <a:rPr lang="fr-FR" dirty="0"/>
                <a:t> = 51°</a:t>
              </a:r>
            </a:p>
            <a:p>
              <a:r>
                <a:rPr lang="fr-FR" dirty="0"/>
                <a:t>  </a:t>
              </a:r>
              <a:r>
                <a:rPr lang="fr-FR" u="sng" dirty="0"/>
                <a:t>SDF</a:t>
              </a:r>
              <a:r>
                <a:rPr lang="fr-FR" dirty="0"/>
                <a:t>:</a:t>
              </a:r>
            </a:p>
            <a:p>
              <a:r>
                <a:rPr lang="fr-FR" dirty="0"/>
                <a:t>	</a:t>
              </a:r>
              <a:r>
                <a:rPr lang="el-GR" dirty="0" err="1"/>
                <a:t>Δθ</a:t>
              </a:r>
              <a:r>
                <a:rPr lang="fr-FR" dirty="0"/>
                <a:t> = 6.3°</a:t>
              </a:r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D93BBED3-5899-A144-A3D8-5759F33A5262}"/>
                </a:ext>
              </a:extLst>
            </p:cNvPr>
            <p:cNvCxnSpPr>
              <a:cxnSpLocks/>
            </p:cNvCxnSpPr>
            <p:nvPr/>
          </p:nvCxnSpPr>
          <p:spPr>
            <a:xfrm>
              <a:off x="2829827" y="3413234"/>
              <a:ext cx="1318661" cy="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F1484D15-0499-F94B-9B18-EDAC7A5D62F1}"/>
                </a:ext>
              </a:extLst>
            </p:cNvPr>
            <p:cNvCxnSpPr>
              <a:cxnSpLocks/>
            </p:cNvCxnSpPr>
            <p:nvPr/>
          </p:nvCxnSpPr>
          <p:spPr>
            <a:xfrm>
              <a:off x="3369365" y="3413234"/>
              <a:ext cx="192985" cy="0"/>
            </a:xfrm>
            <a:prstGeom prst="straightConnector1">
              <a:avLst/>
            </a:prstGeom>
            <a:ln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254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11569</TotalTime>
  <Words>817</Words>
  <Application>Microsoft Macintosh PowerPoint</Application>
  <PresentationFormat>Affichage à l'écran (16:9)</PresentationFormat>
  <Paragraphs>217</Paragraphs>
  <Slides>22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Adobe Arabic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GEOcasting for HYPEr resolution spatial data focusing </vt:lpstr>
      <vt:lpstr>Présentation PowerPoint</vt:lpstr>
      <vt:lpstr>Présentation PowerPoint</vt:lpstr>
      <vt:lpstr>Spatial Data Focusing </vt:lpstr>
      <vt:lpstr>Spatial Data Focusing </vt:lpstr>
      <vt:lpstr>Spatial Data Focusing</vt:lpstr>
      <vt:lpstr>Spatial Data Focusing</vt:lpstr>
      <vt:lpstr>Spatial Data Focusing: 2D IQ scenario</vt:lpstr>
      <vt:lpstr>Spatial Data Focusing </vt:lpstr>
      <vt:lpstr>Spatial Data Focusing</vt:lpstr>
      <vt:lpstr>Spatial Data Focusing</vt:lpstr>
      <vt:lpstr>Spatial Data Focusing</vt:lpstr>
      <vt:lpstr>Spatial Data Focusing</vt:lpstr>
      <vt:lpstr>Spatial Data Focusing</vt:lpstr>
      <vt:lpstr>Spatial Data Focusing </vt:lpstr>
      <vt:lpstr>Spatial Data Focusing</vt:lpstr>
      <vt:lpstr>Spatial Data Focusing</vt:lpstr>
      <vt:lpstr>Spatial data focusing (SDF)</vt:lpstr>
      <vt:lpstr>Channel EQ</vt:lpstr>
      <vt:lpstr>Spatial Data Focusing: Constellation analysis</vt:lpstr>
      <vt:lpstr>Spatial Data Focusing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tandeau genevieve</dc:creator>
  <cp:lastModifiedBy>GOLSTEIN  Sidney</cp:lastModifiedBy>
  <cp:revision>132</cp:revision>
  <dcterms:created xsi:type="dcterms:W3CDTF">2016-01-29T08:55:39Z</dcterms:created>
  <dcterms:modified xsi:type="dcterms:W3CDTF">2019-01-15T08:00:09Z</dcterms:modified>
</cp:coreProperties>
</file>